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5143500" cx="9144000"/>
  <p:notesSz cx="6858000" cy="9144000"/>
  <p:embeddedFontLst>
    <p:embeddedFont>
      <p:font typeface="Proxima Nova"/>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ProximaNova-bold.fntdata"/><Relationship Id="rId30" Type="http://schemas.openxmlformats.org/officeDocument/2006/relationships/font" Target="fonts/ProximaNova-regular.fntdata"/><Relationship Id="rId11" Type="http://schemas.openxmlformats.org/officeDocument/2006/relationships/slide" Target="slides/slide7.xml"/><Relationship Id="rId33" Type="http://schemas.openxmlformats.org/officeDocument/2006/relationships/font" Target="fonts/ProximaNova-boldItalic.fntdata"/><Relationship Id="rId10" Type="http://schemas.openxmlformats.org/officeDocument/2006/relationships/slide" Target="slides/slide6.xml"/><Relationship Id="rId32" Type="http://schemas.openxmlformats.org/officeDocument/2006/relationships/font" Target="fonts/ProximaNova-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Greg</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P Silly</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PSilly: all the classification stuff</a:t>
            </a:r>
          </a:p>
          <a:p>
            <a:pPr lvl="0">
              <a:spcBef>
                <a:spcPts val="0"/>
              </a:spcBef>
              <a:buNone/>
            </a:pPr>
            <a:r>
              <a:rPr lang="en"/>
              <a:t>We opted for supervised learning methods </a:t>
            </a:r>
          </a:p>
          <a:p>
            <a:pPr lvl="0">
              <a:spcBef>
                <a:spcPts val="0"/>
              </a:spcBef>
              <a:buNone/>
            </a:pPr>
            <a:r>
              <a:rPr lang="en"/>
              <a:t>Wanted to explore deep learning methods. Also important how it contributes to power consumption and need to be able to train new speakers</a:t>
            </a:r>
          </a:p>
          <a:p>
            <a:pPr lvl="0">
              <a:spcBef>
                <a:spcPts val="0"/>
              </a:spcBef>
              <a:buNone/>
            </a:pPr>
            <a:r>
              <a:rPr lang="en"/>
              <a:t>Good accuracy when training. Doesn’t test as well, need more samples to train a variety of speech from different speakers</a:t>
            </a:r>
          </a:p>
          <a:p>
            <a:pPr lvl="0">
              <a:spcBef>
                <a:spcPts val="0"/>
              </a:spcBef>
              <a:buNone/>
            </a:pPr>
            <a:r>
              <a:rPr lang="en"/>
              <a:t>SVM was best suited to a portable / robust application; easier/quicker to train users; if we used neural nets and there was a new speaker to train for, we may be unable to attain a variety of samples from different environments to train with</a:t>
            </a:r>
          </a:p>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buNone/>
            </a:pPr>
            <a:r>
              <a:rPr lang="en">
                <a:highlight>
                  <a:srgbClr val="FFFFFF"/>
                </a:highlight>
                <a:latin typeface="Verdana"/>
                <a:ea typeface="Verdana"/>
                <a:cs typeface="Verdana"/>
                <a:sym typeface="Verdana"/>
              </a:rPr>
              <a:t>Greg</a:t>
            </a:r>
          </a:p>
          <a:p>
            <a:pPr lvl="0" rtl="0">
              <a:lnSpc>
                <a:spcPct val="115000"/>
              </a:lnSpc>
              <a:spcBef>
                <a:spcPts val="0"/>
              </a:spcBef>
              <a:buNone/>
            </a:pPr>
            <a:r>
              <a:rPr lang="en">
                <a:highlight>
                  <a:srgbClr val="FFFFFF"/>
                </a:highlight>
                <a:latin typeface="Verdana"/>
                <a:ea typeface="Verdana"/>
                <a:cs typeface="Verdana"/>
                <a:sym typeface="Verdana"/>
              </a:rPr>
              <a:t>SoX, the Swiss Army knife of sound processing programs.</a:t>
            </a:r>
          </a:p>
          <a:p>
            <a:pPr lvl="0" rtl="0">
              <a:lnSpc>
                <a:spcPct val="115000"/>
              </a:lnSpc>
              <a:spcBef>
                <a:spcPts val="0"/>
              </a:spcBef>
              <a:buNone/>
            </a:pPr>
            <a:r>
              <a:rPr lang="en">
                <a:highlight>
                  <a:srgbClr val="FFFFFF"/>
                </a:highlight>
                <a:latin typeface="Verdana"/>
                <a:ea typeface="Verdana"/>
                <a:cs typeface="Verdana"/>
                <a:sym typeface="Verdana"/>
              </a:rPr>
              <a:t>SOund eXchange</a:t>
            </a:r>
          </a:p>
          <a:p>
            <a:pPr lvl="0" rtl="0">
              <a:lnSpc>
                <a:spcPct val="115000"/>
              </a:lnSpc>
              <a:spcBef>
                <a:spcPts val="0"/>
              </a:spcBef>
              <a:buNone/>
            </a:pPr>
            <a:r>
              <a:t/>
            </a:r>
            <a:endParaRPr>
              <a:highlight>
                <a:srgbClr val="FFFFFF"/>
              </a:highlight>
              <a:latin typeface="Verdana"/>
              <a:ea typeface="Verdana"/>
              <a:cs typeface="Verdana"/>
              <a:sym typeface="Verdana"/>
            </a:endParaRPr>
          </a:p>
          <a:p>
            <a:pPr lvl="0" rtl="0">
              <a:lnSpc>
                <a:spcPct val="115000"/>
              </a:lnSpc>
              <a:spcBef>
                <a:spcPts val="0"/>
              </a:spcBef>
              <a:buNone/>
            </a:pPr>
            <a:r>
              <a:rPr lang="en">
                <a:highlight>
                  <a:srgbClr val="FFFFFF"/>
                </a:highlight>
                <a:latin typeface="Verdana"/>
                <a:ea typeface="Verdana"/>
                <a:cs typeface="Verdana"/>
                <a:sym typeface="Verdana"/>
              </a:rPr>
              <a:t>This way the python process will not read an old .wav file and it will not read the wav file while it’s being written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Greg?</a:t>
            </a:r>
          </a:p>
          <a:p>
            <a:pPr lvl="0">
              <a:spcBef>
                <a:spcPts val="0"/>
              </a:spcBef>
              <a:buNone/>
            </a:pPr>
            <a:r>
              <a:rPr lang="en"/>
              <a:t>Reason we don’t have a lot of Liz samples?</a:t>
            </a:r>
          </a:p>
          <a:p>
            <a:pPr lvl="0">
              <a:spcBef>
                <a:spcPts val="0"/>
              </a:spcBef>
              <a:buNone/>
            </a:pPr>
            <a:r>
              <a:rPr lang="en"/>
              <a:t>MC did not pick up her voice as much as we thought</a:t>
            </a:r>
          </a:p>
          <a:p>
            <a:pPr lvl="0">
              <a:spcBef>
                <a:spcPts val="0"/>
              </a:spcBef>
              <a:buNone/>
            </a:pPr>
            <a:r>
              <a:t/>
            </a:r>
            <a:endParaRPr/>
          </a:p>
          <a:p>
            <a:pPr lvl="0">
              <a:spcBef>
                <a:spcPts val="0"/>
              </a:spcBef>
              <a:buNone/>
            </a:pPr>
            <a:r>
              <a:rPr lang="en"/>
              <a:t>Psilly at 60% accuracy</a:t>
            </a:r>
          </a:p>
          <a:p>
            <a:pPr lvl="0">
              <a:spcBef>
                <a:spcPts val="0"/>
              </a:spcBef>
              <a:buNone/>
            </a:pPr>
            <a:r>
              <a:rPr lang="en"/>
              <a:t>Greg at 90%</a:t>
            </a:r>
          </a:p>
          <a:p>
            <a:pPr lvl="0">
              <a:spcBef>
                <a:spcPts val="0"/>
              </a:spcBef>
              <a:buNone/>
            </a:pPr>
            <a:r>
              <a:rPr lang="en"/>
              <a:t>Liz @ 66% accuracy</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Priscilla</a:t>
            </a:r>
          </a:p>
          <a:p>
            <a:pPr lvl="0">
              <a:spcBef>
                <a:spcPts val="0"/>
              </a:spcBef>
              <a:buNone/>
            </a:pPr>
            <a:r>
              <a:rPr lang="en"/>
              <a:t>Starting from an overall power consumption of 0.55 with the matrix creator attached and 0.22 without</a:t>
            </a:r>
          </a:p>
          <a:p>
            <a:pPr lvl="0">
              <a:spcBef>
                <a:spcPts val="0"/>
              </a:spcBef>
              <a:buNone/>
            </a:pPr>
            <a:r>
              <a:rPr lang="en"/>
              <a:t>But is there a way to sleep???</a:t>
            </a:r>
          </a:p>
          <a:p>
            <a:pPr lvl="0">
              <a:spcBef>
                <a:spcPts val="0"/>
              </a:spcBef>
              <a:buNone/>
            </a:pPr>
            <a:r>
              <a:rPr lang="en"/>
              <a:t>-</a:t>
            </a:r>
            <a:r>
              <a:rPr lang="en"/>
              <a:t>power states, including sleep states are managed by the ACPI.  </a:t>
            </a:r>
          </a:p>
          <a:p>
            <a:pPr lvl="0">
              <a:spcBef>
                <a:spcPts val="0"/>
              </a:spcBef>
              <a:buNone/>
            </a:pPr>
            <a:r>
              <a:rPr lang="en"/>
              <a:t>Due to the lack of ACPI, sleep modes are not possible on the Raspberry Pi.  </a:t>
            </a:r>
          </a:p>
          <a:p>
            <a:pPr lvl="0">
              <a:spcBef>
                <a:spcPts val="0"/>
              </a:spcBef>
              <a:buNone/>
            </a:pPr>
            <a:r>
              <a:rPr lang="en"/>
              <a:t>Matrix creator remains powered</a:t>
            </a:r>
          </a:p>
          <a:p>
            <a:pPr lvl="0">
              <a:spcBef>
                <a:spcPts val="0"/>
              </a:spcBef>
              <a:buNone/>
            </a:pPr>
            <a:r>
              <a:t/>
            </a:r>
            <a:endParaRPr/>
          </a:p>
          <a:p>
            <a:pPr lvl="0">
              <a:spcBef>
                <a:spcPts val="0"/>
              </a:spcBef>
              <a:buNone/>
            </a:pPr>
            <a:r>
              <a:rPr lang="en"/>
              <a:t>There is one semi-sleep mode that puts the Raspberry Pi to sleep, but it requires a full system reboot upon waking up. This sleep mode can be entered via the command sudo halt. In this state, the system (Pi with Matrix Creator attached) draws 0.31A, which is 56% of the baseline current consumption.  The halting state is similar to the shutdown state in that it does not save Raspberry Pi state.  The processor wakes up to a falling edge on GPIO1 or GPIO3.  Unfortunately, powering up from this sleep state takes 35 sec compared to the usual 50 sec. For this reason, the Raspberry Pi's sudo-sleep state is not ideal for the necessary realtime application described above.</a:t>
            </a:r>
          </a:p>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Priscilla</a:t>
            </a:r>
          </a:p>
          <a:p>
            <a:pPr lvl="0">
              <a:spcBef>
                <a:spcPts val="0"/>
              </a:spcBef>
              <a:buNone/>
            </a:pPr>
            <a:r>
              <a:rPr lang="en"/>
              <a:t>At a lower frequency, we can also run the raspberry pi at a lower voltage to save power</a:t>
            </a:r>
          </a:p>
          <a:p>
            <a:pPr lvl="0">
              <a:spcBef>
                <a:spcPts val="0"/>
              </a:spcBef>
              <a:buNone/>
            </a:pPr>
            <a:r>
              <a:rPr lang="en"/>
              <a:t>Approach is to step down the frequency, run classification at constant frequency, get max power savings Lowest recommended is 100MHz. Set governor to powersave, adjust min frequency in config file</a:t>
            </a:r>
          </a:p>
          <a:p>
            <a:pPr lvl="0">
              <a:spcBef>
                <a:spcPts val="0"/>
              </a:spcBef>
              <a:buNone/>
            </a:pPr>
            <a:r>
              <a:rPr lang="en"/>
              <a:t>Then use ondemand/conservative governor</a:t>
            </a:r>
          </a:p>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8" name="Shape 1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Priscilla</a:t>
            </a:r>
          </a:p>
          <a:p>
            <a:pPr lvl="0">
              <a:spcBef>
                <a:spcPts val="0"/>
              </a:spcBef>
              <a:buNone/>
            </a:pPr>
            <a:r>
              <a:rPr lang="en"/>
              <a:t>Surprising results: at first glance running in performance mode at max frequency set for the ARM cores doesn’t consume significantly more energy when system is listening/idle in comparison to the rest of the rpi system. [need to be able to monitor change in energy over time but we leave this to future work]</a:t>
            </a:r>
          </a:p>
          <a:p>
            <a:pPr lvl="0">
              <a:spcBef>
                <a:spcPts val="0"/>
              </a:spcBef>
              <a:buNone/>
            </a:pPr>
            <a:r>
              <a:rPr lang="en"/>
              <a:t>This is in line with others online that have attempted the same</a:t>
            </a:r>
          </a:p>
          <a:p>
            <a:pPr lvl="0">
              <a:spcBef>
                <a:spcPts val="0"/>
              </a:spcBef>
              <a:buNone/>
            </a:pPr>
            <a:r>
              <a:rPr lang="en"/>
              <a:t>Scaling voltage</a:t>
            </a:r>
          </a:p>
          <a:p>
            <a:pPr lvl="0">
              <a:spcBef>
                <a:spcPts val="0"/>
              </a:spcBef>
              <a:buNone/>
            </a:pPr>
            <a:r>
              <a:t/>
            </a:r>
            <a:endParaRPr/>
          </a:p>
          <a:p>
            <a:pPr lvl="0">
              <a:spcBef>
                <a:spcPts val="0"/>
              </a:spcBef>
              <a:buNone/>
            </a:pPr>
            <a:r>
              <a:rPr lang="en"/>
              <a:t>13.7% power increase from idle power to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 name="Shape 1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Greg</a:t>
            </a:r>
          </a:p>
          <a:p>
            <a:pPr lvl="0">
              <a:spcBef>
                <a:spcPts val="0"/>
              </a:spcBef>
              <a:buNone/>
            </a:pPr>
            <a:r>
              <a:rPr lang="en"/>
              <a:t>Triggerhappy daemon deals with the processing of data coming in from external components such as a keyboard and mouse</a:t>
            </a:r>
          </a:p>
          <a:p>
            <a:pPr lvl="0" rtl="0">
              <a:spcBef>
                <a:spcPts val="0"/>
              </a:spcBef>
              <a:buNone/>
            </a:pPr>
            <a:r>
              <a:rPr lang="en"/>
              <a:t>Don’t forget to meniton why we could not turn off USB/Etherney</a:t>
            </a:r>
          </a:p>
          <a:p>
            <a:pPr lvl="0" rtl="0">
              <a:spcBef>
                <a:spcPts val="0"/>
              </a:spcBef>
              <a:buNone/>
            </a:pPr>
            <a:r>
              <a:rPr lang="en"/>
              <a:t>-It’s on same bus as wifi!  Turns off wifi too</a:t>
            </a:r>
          </a:p>
          <a:p>
            <a:pPr lvl="0" rtl="0">
              <a:spcBef>
                <a:spcPts val="0"/>
              </a:spcBef>
              <a:buNone/>
            </a:pPr>
            <a:r>
              <a:t/>
            </a:r>
            <a:endParaRPr/>
          </a:p>
          <a:p>
            <a:pPr lvl="0" rtl="0">
              <a:spcBef>
                <a:spcPts val="0"/>
              </a:spcBef>
              <a:buNone/>
            </a:pPr>
            <a:r>
              <a:rPr lang="en"/>
              <a:t>Cores are being clock gated when not used, so turning off cores does not really help</a:t>
            </a:r>
          </a:p>
          <a:p>
            <a:pPr lvl="0" rtl="0">
              <a:spcBef>
                <a:spcPts val="0"/>
              </a:spcBef>
              <a:buNone/>
            </a:pPr>
            <a:r>
              <a:rPr lang="en"/>
              <a:t>RPi has no power management capability</a:t>
            </a:r>
          </a:p>
          <a:p>
            <a:pPr lvl="0" rtl="0">
              <a:spcBef>
                <a:spcPts val="0"/>
              </a:spcBef>
              <a:buNone/>
            </a:pPr>
            <a:r>
              <a:t/>
            </a:r>
            <a:endParaRPr/>
          </a:p>
          <a:p>
            <a:pPr lvl="0" rtl="0">
              <a:spcBef>
                <a:spcPts val="0"/>
              </a:spcBef>
              <a:buNone/>
            </a:pPr>
            <a:r>
              <a:rPr lang="en"/>
              <a:t>Reducing maxCPUs to 2 increased power consumption by 30-40mA</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1" name="Shape 1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Greg</a:t>
            </a:r>
          </a:p>
          <a:p>
            <a:pPr lvl="0">
              <a:spcBef>
                <a:spcPts val="0"/>
              </a:spcBef>
              <a:buNone/>
            </a:pPr>
            <a:r>
              <a:rPr lang="en"/>
              <a:t>These were shut down via the </a:t>
            </a:r>
            <a:r>
              <a:rPr i="1" lang="en" sz="1200">
                <a:solidFill>
                  <a:srgbClr val="212121"/>
                </a:solidFill>
              </a:rPr>
              <a:t>/usr/share/admobilize/matrix-creator</a:t>
            </a:r>
            <a:r>
              <a:rPr lang="en" sz="1200">
                <a:solidFill>
                  <a:srgbClr val="212121"/>
                </a:solidFill>
              </a:rPr>
              <a:t> folder</a:t>
            </a:r>
          </a:p>
          <a:p>
            <a:pPr lvl="0">
              <a:spcBef>
                <a:spcPts val="0"/>
              </a:spcBef>
              <a:buNone/>
            </a:pPr>
            <a:r>
              <a:rPr lang="en" sz="1200">
                <a:solidFill>
                  <a:srgbClr val="212121"/>
                </a:solidFill>
              </a:rPr>
              <a:t>Within creator-init.bash and the config folder: boot-modifications.txt</a:t>
            </a:r>
          </a:p>
          <a:p>
            <a:pPr lvl="0">
              <a:spcBef>
                <a:spcPts val="0"/>
              </a:spcBef>
              <a:buNone/>
            </a:pPr>
            <a:r>
              <a:t/>
            </a:r>
            <a:endParaRPr sz="1200">
              <a:solidFill>
                <a:srgbClr val="212121"/>
              </a:solidFill>
            </a:endParaRPr>
          </a:p>
          <a:p>
            <a:pPr lvl="0">
              <a:spcBef>
                <a:spcPts val="0"/>
              </a:spcBef>
              <a:buNone/>
            </a:pPr>
            <a:r>
              <a:rPr lang="en"/>
              <a:t>Data sent through FPGA, no need for MCU.  BUt requires FPGA!</a:t>
            </a:r>
          </a:p>
          <a:p>
            <a:pPr lvl="0" rtl="0">
              <a:spcBef>
                <a:spcPts val="0"/>
              </a:spcBef>
              <a:buNone/>
            </a:pPr>
            <a:r>
              <a:rPr lang="en"/>
              <a:t>FPGA is big power eater!  ~30mA</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 name="Shape 61"/>
        <p:cNvGrpSpPr/>
        <p:nvPr/>
      </p:nvGrpSpPr>
      <p:grpSpPr>
        <a:xfrm>
          <a:off x="0" y="0"/>
          <a:ext cx="0" cy="0"/>
          <a:chOff x="0" y="0"/>
          <a:chExt cx="0" cy="0"/>
        </a:xfrm>
      </p:grpSpPr>
      <p:sp>
        <p:nvSpPr>
          <p:cNvPr id="62" name="Shape 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 name="Shape 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Greg</a:t>
            </a:r>
          </a:p>
          <a:p>
            <a:pPr lvl="0">
              <a:spcBef>
                <a:spcPts val="0"/>
              </a:spcBef>
              <a:buNone/>
            </a:pPr>
            <a:r>
              <a:rPr lang="en"/>
              <a:t>Current speech and sound classification technologies are often energy intensive as they have to be in the always-on state to listen for a command</a:t>
            </a:r>
          </a:p>
          <a:p>
            <a:pPr lvl="0">
              <a:spcBef>
                <a:spcPts val="0"/>
              </a:spcBef>
              <a:buNone/>
            </a:pPr>
            <a:r>
              <a:t/>
            </a:r>
            <a:endParaRPr/>
          </a:p>
          <a:p>
            <a:pPr lvl="0">
              <a:spcBef>
                <a:spcPts val="0"/>
              </a:spcBef>
              <a:buNone/>
            </a:pPr>
            <a:r>
              <a:rPr lang="en"/>
              <a:t>Design conversation classifier that can be used during meetings or conferences that produces a report on speakers</a:t>
            </a:r>
          </a:p>
          <a:p>
            <a:pPr lvl="0" rtl="0">
              <a:spcBef>
                <a:spcPts val="0"/>
              </a:spcBef>
              <a:buNone/>
            </a:pPr>
            <a:r>
              <a:rPr lang="en"/>
              <a:t>Mention battery powered</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8" name="Shape 1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Greg</a:t>
            </a:r>
          </a:p>
          <a:p>
            <a:pPr lvl="0" rtl="0">
              <a:spcBef>
                <a:spcPts val="0"/>
              </a:spcBef>
              <a:buNone/>
            </a:pPr>
            <a:r>
              <a:rPr lang="en"/>
              <a:t>We realize this is not ideal but we cannot put the raspberry pi to sleep, the hardware does not support it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4" name="Shape 1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Priscilla</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0" name="Shape 2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Priscilla/greg</a:t>
            </a:r>
          </a:p>
          <a:p>
            <a:pPr lvl="0">
              <a:spcBef>
                <a:spcPts val="0"/>
              </a:spcBef>
              <a:buNone/>
            </a:pPr>
            <a:r>
              <a:rPr lang="en"/>
              <a:t>Unfortunately, due to the Pi's lack of USB to Serial support and the Matrix Creator using all of the Pi's I/O pins, serial interface was not practical.</a:t>
            </a:r>
          </a:p>
          <a:p>
            <a:pPr lvl="0">
              <a:spcBef>
                <a:spcPts val="0"/>
              </a:spcBef>
              <a:buNone/>
            </a:pPr>
            <a:r>
              <a:t/>
            </a:r>
            <a:endParaRPr/>
          </a:p>
          <a:p>
            <a:pPr lvl="0">
              <a:spcBef>
                <a:spcPts val="0"/>
              </a:spcBef>
              <a:buNone/>
            </a:pPr>
            <a:r>
              <a:rPr lang="en"/>
              <a:t>The Matrix Creator simply sends microphone data to the Raspberry Pi.  As a result, the Matrix Creator provides extra features that are not needed for the current application.  It ends up consuming more power than it needs to even after peripheral components are shut off.</a:t>
            </a:r>
          </a:p>
          <a:p>
            <a:pPr lvl="0">
              <a:spcBef>
                <a:spcPts val="0"/>
              </a:spcBef>
              <a:buNone/>
            </a:pPr>
            <a:r>
              <a:t/>
            </a:r>
            <a:endParaRPr/>
          </a:p>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6" name="Shape 2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Priscilla</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2" name="Shape 2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 name="Shape 67"/>
        <p:cNvGrpSpPr/>
        <p:nvPr/>
      </p:nvGrpSpPr>
      <p:grpSpPr>
        <a:xfrm>
          <a:off x="0" y="0"/>
          <a:ext cx="0" cy="0"/>
          <a:chOff x="0" y="0"/>
          <a:chExt cx="0" cy="0"/>
        </a:xfrm>
      </p:grpSpPr>
      <p:sp>
        <p:nvSpPr>
          <p:cNvPr id="68" name="Shape 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 name="Shape 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Greg</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 name="Shape 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Greg</a:t>
            </a:r>
          </a:p>
          <a:p>
            <a:pPr lvl="0">
              <a:spcBef>
                <a:spcPts val="0"/>
              </a:spcBef>
              <a:buNone/>
            </a:pPr>
            <a:r>
              <a:rPr lang="en"/>
              <a:t>The matrix creator is a raspberry pi shield.  It </a:t>
            </a:r>
            <a:r>
              <a:rPr lang="en"/>
              <a:t>plays the role of data collector.  It serves as a method for the Raspberry Pi to acquire speech samples. The two main abstraction layers on the MC are the Matrix-OS and the Hardware Abstraction Layer (HAL).  The HAL interfaced directly with the MC drivers and provided the most control over the system.  As a result, all development was performed at the HAL.  A state machine with three states was implemented in C++ in order to collect speech data and send it the python script for classification. </a:t>
            </a:r>
          </a:p>
          <a:p>
            <a:pPr lvl="0">
              <a:spcBef>
                <a:spcPts val="0"/>
              </a:spcBef>
              <a:buNone/>
            </a:pPr>
            <a:r>
              <a:t/>
            </a:r>
            <a:endParaRPr/>
          </a:p>
          <a:p>
            <a:pPr lvl="0" rtl="0">
              <a:spcBef>
                <a:spcPts val="0"/>
              </a:spcBef>
              <a:buNone/>
            </a:pPr>
            <a:r>
              <a:rPr lang="en"/>
              <a:t>Drivers provide method to send microphone data via SPI to Pi</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 name="Shape 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200">
                <a:solidFill>
                  <a:srgbClr val="212121"/>
                </a:solidFill>
              </a:rPr>
              <a:t>Greg</a:t>
            </a:r>
          </a:p>
          <a:p>
            <a:pPr lvl="0" rtl="0">
              <a:spcBef>
                <a:spcPts val="0"/>
              </a:spcBef>
              <a:buNone/>
            </a:pPr>
            <a:r>
              <a:rPr lang="en" sz="1200">
                <a:solidFill>
                  <a:srgbClr val="212121"/>
                </a:solidFill>
              </a:rPr>
              <a:t>The Raspberry Pi Zero is a simplified version of the Raspberry Pi 3.  It only has one core and has no onboard wifi chip; therefore, making it much more low power.  However, the low power comes at a cost of computational capability. The heavy computational requirements of classification proved to be too intense for the Pi Zero at a reasonable latency.  As a result, the Pi Zero proved to be a poor fit for the real time constraints of the application.</a:t>
            </a:r>
          </a:p>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greg</a:t>
            </a:r>
          </a:p>
          <a:p>
            <a:pPr lvl="0">
              <a:spcBef>
                <a:spcPts val="0"/>
              </a:spcBef>
              <a:buNone/>
            </a:pPr>
            <a:r>
              <a:rPr lang="en"/>
              <a:t>We did not think we would use this, we wanted to use the intel edison but matrix creator was built for raspberry pi</a:t>
            </a:r>
          </a:p>
          <a:p>
            <a:pPr lvl="0">
              <a:spcBef>
                <a:spcPts val="0"/>
              </a:spcBef>
              <a:buNone/>
            </a:pPr>
            <a:r>
              <a:rPr lang="en"/>
              <a:t>Classification computational ability turned out to be deal breaker.  This one could compute results in a realtime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Greg</a:t>
            </a:r>
          </a:p>
          <a:p>
            <a:pPr lvl="0">
              <a:spcBef>
                <a:spcPts val="0"/>
              </a:spcBef>
              <a:buNone/>
            </a:pPr>
            <a:r>
              <a:rPr lang="en"/>
              <a:t>So what’s the overall goal.  Acquire microphone samples from Matrix Creator and feed those samples into a python classification process which will predict the current speaker.</a:t>
            </a:r>
          </a:p>
          <a:p>
            <a:pPr lvl="0">
              <a:spcBef>
                <a:spcPts val="0"/>
              </a:spcBef>
              <a:buNone/>
            </a:pPr>
            <a:r>
              <a:rPr lang="en"/>
              <a:t>We have three states here</a:t>
            </a:r>
          </a:p>
          <a:p>
            <a:pPr lvl="0">
              <a:spcBef>
                <a:spcPts val="0"/>
              </a:spcBef>
              <a:buNone/>
            </a:pPr>
            <a:r>
              <a:rPr lang="en"/>
              <a:t>System waits for outside sound to reach a specific threshold</a:t>
            </a:r>
          </a:p>
          <a:p>
            <a:pPr lvl="0">
              <a:spcBef>
                <a:spcPts val="0"/>
              </a:spcBef>
              <a:buNone/>
            </a:pPr>
            <a:r>
              <a:rPr lang="en"/>
              <a:t>Reads microphone samples into buffer</a:t>
            </a:r>
          </a:p>
          <a:p>
            <a:pPr lvl="0">
              <a:spcBef>
                <a:spcPts val="0"/>
              </a:spcBef>
              <a:buNone/>
            </a:pPr>
            <a:r>
              <a:t/>
            </a:r>
            <a:endParaRPr/>
          </a:p>
          <a:p>
            <a:pPr lvl="0">
              <a:spcBef>
                <a:spcPts val="0"/>
              </a:spcBef>
              <a:buNone/>
            </a:pPr>
            <a:r>
              <a:rPr lang="en"/>
              <a:t>3 Stage State Machine</a:t>
            </a:r>
          </a:p>
          <a:p>
            <a:pPr lvl="0">
              <a:spcBef>
                <a:spcPts val="0"/>
              </a:spcBef>
              <a:buNone/>
            </a:pPr>
            <a:r>
              <a:rPr lang="en"/>
              <a:t>Wait for speaker</a:t>
            </a:r>
          </a:p>
          <a:p>
            <a:pPr lvl="0">
              <a:spcBef>
                <a:spcPts val="0"/>
              </a:spcBef>
              <a:buNone/>
            </a:pPr>
            <a:r>
              <a:rPr lang="en"/>
              <a:t>Read microphone array</a:t>
            </a:r>
          </a:p>
          <a:p>
            <a:pPr lvl="0">
              <a:spcBef>
                <a:spcPts val="0"/>
              </a:spcBef>
              <a:buNone/>
            </a:pPr>
            <a:r>
              <a:rPr lang="en"/>
              <a:t>Convert voice data to .wav file</a:t>
            </a:r>
          </a:p>
          <a:p>
            <a:pPr lvl="0">
              <a:spcBef>
                <a:spcPts val="0"/>
              </a:spcBef>
              <a:buNone/>
            </a:pPr>
            <a:r>
              <a:t/>
            </a:r>
            <a:endParaRPr/>
          </a:p>
          <a:p>
            <a:pPr lvl="0">
              <a:spcBef>
                <a:spcPts val="0"/>
              </a:spcBef>
              <a:buNone/>
            </a:pPr>
            <a:r>
              <a:t/>
            </a:r>
            <a:endParaRPr/>
          </a:p>
          <a:p>
            <a:pPr lvl="0">
              <a:spcBef>
                <a:spcPts val="0"/>
              </a:spcBef>
              <a:buNone/>
            </a:pPr>
            <a:r>
              <a:rPr lang="en"/>
              <a:t>Standby state</a:t>
            </a:r>
          </a:p>
          <a:p>
            <a:pPr lvl="0">
              <a:spcBef>
                <a:spcPts val="0"/>
              </a:spcBef>
              <a:buNone/>
            </a:pPr>
            <a:r>
              <a:rPr lang="en"/>
              <a:t>Sample smicrophones to receive incoming energy</a:t>
            </a:r>
          </a:p>
          <a:p>
            <a:pPr lvl="0">
              <a:spcBef>
                <a:spcPts val="0"/>
              </a:spcBef>
              <a:buNone/>
            </a:pPr>
            <a:r>
              <a:rPr lang="en"/>
              <a:t>Once threshold is exceeded, the process enters state two</a:t>
            </a:r>
          </a:p>
          <a:p>
            <a:pPr lvl="0">
              <a:spcBef>
                <a:spcPts val="0"/>
              </a:spcBef>
              <a:buNone/>
            </a:pPr>
            <a:r>
              <a:t/>
            </a:r>
            <a:endParaRPr/>
          </a:p>
          <a:p>
            <a:pPr lvl="0">
              <a:spcBef>
                <a:spcPts val="0"/>
              </a:spcBef>
              <a:buNone/>
            </a:pPr>
            <a:r>
              <a:rPr lang="en"/>
              <a:t>State two</a:t>
            </a:r>
          </a:p>
          <a:p>
            <a:pPr lvl="0">
              <a:spcBef>
                <a:spcPts val="0"/>
              </a:spcBef>
              <a:buNone/>
            </a:pPr>
            <a:r>
              <a:rPr lang="en"/>
              <a:t>Reads the microphones and collects data at 16kHz for one second (so 16000) samples</a:t>
            </a:r>
          </a:p>
          <a:p>
            <a:pPr lvl="0">
              <a:spcBef>
                <a:spcPts val="0"/>
              </a:spcBef>
              <a:buNone/>
            </a:pPr>
            <a:r>
              <a:rPr lang="en"/>
              <a:t>This data is then stored in a buffer on the raspberry pi</a:t>
            </a:r>
          </a:p>
          <a:p>
            <a:pPr lvl="0">
              <a:spcBef>
                <a:spcPts val="0"/>
              </a:spcBef>
              <a:buNone/>
            </a:pPr>
            <a:r>
              <a:rPr lang="en"/>
              <a:t>Then we enter state 3</a:t>
            </a:r>
          </a:p>
          <a:p>
            <a:pPr lvl="0">
              <a:spcBef>
                <a:spcPts val="0"/>
              </a:spcBef>
              <a:buNone/>
            </a:pPr>
            <a:r>
              <a:t/>
            </a:r>
            <a:endParaRPr/>
          </a:p>
          <a:p>
            <a:pPr lvl="0">
              <a:spcBef>
                <a:spcPts val="0"/>
              </a:spcBef>
              <a:buNone/>
            </a:pPr>
            <a:r>
              <a:rPr lang="en"/>
              <a:t>State 3</a:t>
            </a:r>
          </a:p>
          <a:p>
            <a:pPr lvl="0">
              <a:spcBef>
                <a:spcPts val="0"/>
              </a:spcBef>
              <a:buNone/>
            </a:pPr>
            <a:r>
              <a:rPr lang="en"/>
              <a:t>Each microphone data is converted to a .raw file</a:t>
            </a:r>
          </a:p>
          <a:p>
            <a:pPr lvl="0">
              <a:spcBef>
                <a:spcPts val="0"/>
              </a:spcBef>
              <a:buNone/>
            </a:pPr>
            <a:r>
              <a:rPr lang="en"/>
              <a:t>A shells script is run which converts the 8.raw files into a single .wav file</a:t>
            </a:r>
          </a:p>
          <a:p>
            <a:pPr lvl="0">
              <a:spcBef>
                <a:spcPts val="0"/>
              </a:spcBef>
              <a:buNone/>
            </a:pPr>
            <a:r>
              <a:rPr lang="en"/>
              <a:t>This .wav file is then used for speaker classification</a:t>
            </a:r>
          </a:p>
          <a:p>
            <a:pPr lvl="0">
              <a:spcBef>
                <a:spcPts val="0"/>
              </a:spcBef>
              <a:buNone/>
            </a:pPr>
            <a:r>
              <a:t/>
            </a:r>
            <a:endParaRPr/>
          </a:p>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 name="Shape 1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P Silly</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P Silly</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solidFill>
          <a:schemeClr val="dk1"/>
        </a:solidFill>
      </p:bgPr>
    </p:bg>
    <p:spTree>
      <p:nvGrpSpPr>
        <p:cNvPr id="9" name="Shape 9"/>
        <p:cNvGrpSpPr/>
        <p:nvPr/>
      </p:nvGrpSpPr>
      <p:grpSpPr>
        <a:xfrm>
          <a:off x="0" y="0"/>
          <a:ext cx="0" cy="0"/>
          <a:chOff x="0" y="0"/>
          <a:chExt cx="0" cy="0"/>
        </a:xfrm>
      </p:grpSpPr>
      <p:cxnSp>
        <p:nvCxnSpPr>
          <p:cNvPr id="10" name="Shape 10"/>
          <p:cNvCxnSpPr/>
          <p:nvPr/>
        </p:nvCxnSpPr>
        <p:spPr>
          <a:xfrm>
            <a:off x="0" y="2998150"/>
            <a:ext cx="9144000" cy="0"/>
          </a:xfrm>
          <a:prstGeom prst="straightConnector1">
            <a:avLst/>
          </a:prstGeom>
          <a:noFill/>
          <a:ln cap="flat" cmpd="sng" w="19050">
            <a:solidFill>
              <a:schemeClr val="lt2"/>
            </a:solidFill>
            <a:prstDash val="solid"/>
            <a:round/>
            <a:headEnd len="med" w="med" type="none"/>
            <a:tailEnd len="med" w="med" type="none"/>
          </a:ln>
        </p:spPr>
      </p:cxnSp>
      <p:sp>
        <p:nvSpPr>
          <p:cNvPr id="11" name="Shape 11"/>
          <p:cNvSpPr txBox="1"/>
          <p:nvPr>
            <p:ph type="ctrTitle"/>
          </p:nvPr>
        </p:nvSpPr>
        <p:spPr>
          <a:xfrm>
            <a:off x="510450" y="1257300"/>
            <a:ext cx="8123100" cy="1588500"/>
          </a:xfrm>
          <a:prstGeom prst="rect">
            <a:avLst/>
          </a:prstGeom>
        </p:spPr>
        <p:txBody>
          <a:bodyPr anchorCtr="0" anchor="b" bIns="91425" lIns="91425" rIns="91425" tIns="91425"/>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12" name="Shape 12"/>
          <p:cNvSpPr txBox="1"/>
          <p:nvPr>
            <p:ph idx="1" type="subTitle"/>
          </p:nvPr>
        </p:nvSpPr>
        <p:spPr>
          <a:xfrm>
            <a:off x="510450" y="3182312"/>
            <a:ext cx="8123100" cy="630000"/>
          </a:xfrm>
          <a:prstGeom prst="rect">
            <a:avLst/>
          </a:prstGeom>
        </p:spPr>
        <p:txBody>
          <a:bodyPr anchorCtr="0" anchor="t" bIns="91425" lIns="91425" rIns="91425" tIns="91425"/>
          <a:lstStyle>
            <a:lvl1pPr lvl="0">
              <a:lnSpc>
                <a:spcPct val="100000"/>
              </a:lnSpc>
              <a:spcBef>
                <a:spcPts val="0"/>
              </a:spcBef>
              <a:spcAft>
                <a:spcPts val="0"/>
              </a:spcAft>
              <a:buClr>
                <a:schemeClr val="lt1"/>
              </a:buClr>
              <a:buSzPct val="100000"/>
              <a:buNone/>
              <a:defRPr sz="2400">
                <a:solidFill>
                  <a:schemeClr val="lt1"/>
                </a:solidFill>
              </a:defRPr>
            </a:lvl1pPr>
            <a:lvl2pPr lvl="1">
              <a:lnSpc>
                <a:spcPct val="100000"/>
              </a:lnSpc>
              <a:spcBef>
                <a:spcPts val="0"/>
              </a:spcBef>
              <a:spcAft>
                <a:spcPts val="0"/>
              </a:spcAft>
              <a:buClr>
                <a:schemeClr val="lt1"/>
              </a:buClr>
              <a:buSzPct val="100000"/>
              <a:buNone/>
              <a:defRPr sz="2400">
                <a:solidFill>
                  <a:schemeClr val="lt1"/>
                </a:solidFill>
              </a:defRPr>
            </a:lvl2pPr>
            <a:lvl3pPr lvl="2">
              <a:lnSpc>
                <a:spcPct val="100000"/>
              </a:lnSpc>
              <a:spcBef>
                <a:spcPts val="0"/>
              </a:spcBef>
              <a:spcAft>
                <a:spcPts val="0"/>
              </a:spcAft>
              <a:buClr>
                <a:schemeClr val="lt1"/>
              </a:buClr>
              <a:buSzPct val="100000"/>
              <a:buNone/>
              <a:defRPr sz="2400">
                <a:solidFill>
                  <a:schemeClr val="lt1"/>
                </a:solidFill>
              </a:defRPr>
            </a:lvl3pPr>
            <a:lvl4pPr lvl="3">
              <a:lnSpc>
                <a:spcPct val="100000"/>
              </a:lnSpc>
              <a:spcBef>
                <a:spcPts val="0"/>
              </a:spcBef>
              <a:spcAft>
                <a:spcPts val="0"/>
              </a:spcAft>
              <a:buClr>
                <a:schemeClr val="lt1"/>
              </a:buClr>
              <a:buSzPct val="100000"/>
              <a:buNone/>
              <a:defRPr sz="2400">
                <a:solidFill>
                  <a:schemeClr val="lt1"/>
                </a:solidFill>
              </a:defRPr>
            </a:lvl4pPr>
            <a:lvl5pPr lvl="4">
              <a:lnSpc>
                <a:spcPct val="100000"/>
              </a:lnSpc>
              <a:spcBef>
                <a:spcPts val="0"/>
              </a:spcBef>
              <a:spcAft>
                <a:spcPts val="0"/>
              </a:spcAft>
              <a:buClr>
                <a:schemeClr val="lt1"/>
              </a:buClr>
              <a:buSzPct val="100000"/>
              <a:buNone/>
              <a:defRPr sz="2400">
                <a:solidFill>
                  <a:schemeClr val="lt1"/>
                </a:solidFill>
              </a:defRPr>
            </a:lvl5pPr>
            <a:lvl6pPr lvl="5">
              <a:lnSpc>
                <a:spcPct val="100000"/>
              </a:lnSpc>
              <a:spcBef>
                <a:spcPts val="0"/>
              </a:spcBef>
              <a:spcAft>
                <a:spcPts val="0"/>
              </a:spcAft>
              <a:buClr>
                <a:schemeClr val="lt1"/>
              </a:buClr>
              <a:buSzPct val="100000"/>
              <a:buNone/>
              <a:defRPr sz="2400">
                <a:solidFill>
                  <a:schemeClr val="lt1"/>
                </a:solidFill>
              </a:defRPr>
            </a:lvl6pPr>
            <a:lvl7pPr lvl="6">
              <a:lnSpc>
                <a:spcPct val="100000"/>
              </a:lnSpc>
              <a:spcBef>
                <a:spcPts val="0"/>
              </a:spcBef>
              <a:spcAft>
                <a:spcPts val="0"/>
              </a:spcAft>
              <a:buClr>
                <a:schemeClr val="lt1"/>
              </a:buClr>
              <a:buSzPct val="100000"/>
              <a:buNone/>
              <a:defRPr sz="2400">
                <a:solidFill>
                  <a:schemeClr val="lt1"/>
                </a:solidFill>
              </a:defRPr>
            </a:lvl7pPr>
            <a:lvl8pPr lvl="7">
              <a:lnSpc>
                <a:spcPct val="100000"/>
              </a:lnSpc>
              <a:spcBef>
                <a:spcPts val="0"/>
              </a:spcBef>
              <a:spcAft>
                <a:spcPts val="0"/>
              </a:spcAft>
              <a:buClr>
                <a:schemeClr val="lt1"/>
              </a:buClr>
              <a:buSzPct val="100000"/>
              <a:buNone/>
              <a:defRPr sz="2400">
                <a:solidFill>
                  <a:schemeClr val="lt1"/>
                </a:solidFill>
              </a:defRPr>
            </a:lvl8pPr>
            <a:lvl9pPr lvl="8">
              <a:lnSpc>
                <a:spcPct val="100000"/>
              </a:lnSpc>
              <a:spcBef>
                <a:spcPts val="0"/>
              </a:spcBef>
              <a:spcAft>
                <a:spcPts val="0"/>
              </a:spcAft>
              <a:buClr>
                <a:schemeClr val="lt1"/>
              </a:buClr>
              <a:buSzPct val="100000"/>
              <a:buNone/>
              <a:defRPr sz="2400">
                <a:solidFill>
                  <a:schemeClr val="lt1"/>
                </a:solidFill>
              </a:defRPr>
            </a:lvl9pPr>
          </a:lstStyle>
          <a:p/>
        </p:txBody>
      </p:sp>
      <p:sp>
        <p:nvSpPr>
          <p:cNvPr id="13" name="Shape 1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8" name="Shape 48"/>
        <p:cNvGrpSpPr/>
        <p:nvPr/>
      </p:nvGrpSpPr>
      <p:grpSpPr>
        <a:xfrm>
          <a:off x="0" y="0"/>
          <a:ext cx="0" cy="0"/>
          <a:chOff x="0" y="0"/>
          <a:chExt cx="0" cy="0"/>
        </a:xfrm>
      </p:grpSpPr>
      <p:sp>
        <p:nvSpPr>
          <p:cNvPr id="49" name="Shape 49"/>
          <p:cNvSpPr/>
          <p:nvPr/>
        </p:nvSpPr>
        <p:spPr>
          <a:xfrm>
            <a:off x="0"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50" name="Shape 50"/>
          <p:cNvSpPr txBox="1"/>
          <p:nvPr>
            <p:ph type="title"/>
          </p:nvPr>
        </p:nvSpPr>
        <p:spPr>
          <a:xfrm>
            <a:off x="311700" y="991475"/>
            <a:ext cx="8520600" cy="1917900"/>
          </a:xfrm>
          <a:prstGeom prst="rect">
            <a:avLst/>
          </a:prstGeom>
        </p:spPr>
        <p:txBody>
          <a:bodyPr anchorCtr="0" anchor="ctr" bIns="91425" lIns="91425" rIns="91425" tIns="91425"/>
          <a:lstStyle>
            <a:lvl1pPr lvl="0" algn="ctr">
              <a:spcBef>
                <a:spcPts val="0"/>
              </a:spcBef>
              <a:buSzPct val="100000"/>
              <a:defRPr b="1" sz="14000"/>
            </a:lvl1pPr>
            <a:lvl2pPr lvl="1" algn="ctr">
              <a:spcBef>
                <a:spcPts val="0"/>
              </a:spcBef>
              <a:buSzPct val="100000"/>
              <a:defRPr b="1" sz="14000"/>
            </a:lvl2pPr>
            <a:lvl3pPr lvl="2" algn="ctr">
              <a:spcBef>
                <a:spcPts val="0"/>
              </a:spcBef>
              <a:buSzPct val="100000"/>
              <a:defRPr b="1" sz="14000"/>
            </a:lvl3pPr>
            <a:lvl4pPr lvl="3" algn="ctr">
              <a:spcBef>
                <a:spcPts val="0"/>
              </a:spcBef>
              <a:buSzPct val="100000"/>
              <a:defRPr b="1" sz="14000"/>
            </a:lvl4pPr>
            <a:lvl5pPr lvl="4" algn="ctr">
              <a:spcBef>
                <a:spcPts val="0"/>
              </a:spcBef>
              <a:buSzPct val="100000"/>
              <a:defRPr b="1" sz="14000"/>
            </a:lvl5pPr>
            <a:lvl6pPr lvl="5" algn="ctr">
              <a:spcBef>
                <a:spcPts val="0"/>
              </a:spcBef>
              <a:buSzPct val="100000"/>
              <a:defRPr b="1" sz="14000"/>
            </a:lvl6pPr>
            <a:lvl7pPr lvl="6" algn="ctr">
              <a:spcBef>
                <a:spcPts val="0"/>
              </a:spcBef>
              <a:buSzPct val="100000"/>
              <a:defRPr b="1" sz="14000"/>
            </a:lvl7pPr>
            <a:lvl8pPr lvl="7" algn="ctr">
              <a:spcBef>
                <a:spcPts val="0"/>
              </a:spcBef>
              <a:buSzPct val="100000"/>
              <a:defRPr b="1" sz="14000"/>
            </a:lvl8pPr>
            <a:lvl9pPr lvl="8" algn="ctr">
              <a:spcBef>
                <a:spcPts val="0"/>
              </a:spcBef>
              <a:buSzPct val="100000"/>
              <a:defRPr b="1" sz="14000"/>
            </a:lvl9pPr>
          </a:lstStyle>
          <a:p/>
        </p:txBody>
      </p:sp>
      <p:sp>
        <p:nvSpPr>
          <p:cNvPr id="51" name="Shape 51"/>
          <p:cNvSpPr txBox="1"/>
          <p:nvPr>
            <p:ph idx="1" type="body"/>
          </p:nvPr>
        </p:nvSpPr>
        <p:spPr>
          <a:xfrm>
            <a:off x="311700" y="3071300"/>
            <a:ext cx="8520600" cy="901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2" name="Shape 5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bg>
      <p:bgPr>
        <a:solidFill>
          <a:schemeClr val="dk1"/>
        </a:solidFill>
      </p:bgPr>
    </p:bg>
    <p:spTree>
      <p:nvGrpSpPr>
        <p:cNvPr id="14" name="Shape 14"/>
        <p:cNvGrpSpPr/>
        <p:nvPr/>
      </p:nvGrpSpPr>
      <p:grpSpPr>
        <a:xfrm>
          <a:off x="0" y="0"/>
          <a:ext cx="0" cy="0"/>
          <a:chOff x="0" y="0"/>
          <a:chExt cx="0" cy="0"/>
        </a:xfrm>
      </p:grpSpPr>
      <p:cxnSp>
        <p:nvCxnSpPr>
          <p:cNvPr id="15" name="Shape 15"/>
          <p:cNvCxnSpPr/>
          <p:nvPr/>
        </p:nvCxnSpPr>
        <p:spPr>
          <a:xfrm>
            <a:off x="0" y="2998150"/>
            <a:ext cx="9144000" cy="0"/>
          </a:xfrm>
          <a:prstGeom prst="straightConnector1">
            <a:avLst/>
          </a:prstGeom>
          <a:noFill/>
          <a:ln cap="flat" cmpd="sng" w="19050">
            <a:solidFill>
              <a:schemeClr val="lt2"/>
            </a:solidFill>
            <a:prstDash val="solid"/>
            <a:round/>
            <a:headEnd len="med" w="med" type="none"/>
            <a:tailEnd len="med" w="med" type="none"/>
          </a:ln>
        </p:spPr>
      </p:cxnSp>
      <p:sp>
        <p:nvSpPr>
          <p:cNvPr id="16" name="Shape 16"/>
          <p:cNvSpPr txBox="1"/>
          <p:nvPr>
            <p:ph type="title"/>
          </p:nvPr>
        </p:nvSpPr>
        <p:spPr>
          <a:xfrm>
            <a:off x="510450" y="2057400"/>
            <a:ext cx="8123100" cy="778800"/>
          </a:xfrm>
          <a:prstGeom prst="rect">
            <a:avLst/>
          </a:prstGeom>
        </p:spPr>
        <p:txBody>
          <a:bodyPr anchorCtr="0" anchor="b" bIns="91425" lIns="91425" rIns="91425" tIns="91425"/>
          <a:lstStyle>
            <a:lvl1pPr lvl="0">
              <a:spcBef>
                <a:spcPts val="0"/>
              </a:spcBef>
              <a:buClr>
                <a:schemeClr val="lt1"/>
              </a:buClr>
              <a:buSzPct val="100000"/>
              <a:defRPr sz="3600">
                <a:solidFill>
                  <a:schemeClr val="lt1"/>
                </a:solidFill>
              </a:defRPr>
            </a:lvl1pPr>
            <a:lvl2pPr lvl="1">
              <a:spcBef>
                <a:spcPts val="0"/>
              </a:spcBef>
              <a:buClr>
                <a:schemeClr val="lt1"/>
              </a:buClr>
              <a:buSzPct val="100000"/>
              <a:defRPr sz="3600">
                <a:solidFill>
                  <a:schemeClr val="lt1"/>
                </a:solidFill>
              </a:defRPr>
            </a:lvl2pPr>
            <a:lvl3pPr lvl="2">
              <a:spcBef>
                <a:spcPts val="0"/>
              </a:spcBef>
              <a:buClr>
                <a:schemeClr val="lt1"/>
              </a:buClr>
              <a:buSzPct val="100000"/>
              <a:defRPr sz="3600">
                <a:solidFill>
                  <a:schemeClr val="lt1"/>
                </a:solidFill>
              </a:defRPr>
            </a:lvl3pPr>
            <a:lvl4pPr lvl="3">
              <a:spcBef>
                <a:spcPts val="0"/>
              </a:spcBef>
              <a:buClr>
                <a:schemeClr val="lt1"/>
              </a:buClr>
              <a:buSzPct val="100000"/>
              <a:defRPr sz="3600">
                <a:solidFill>
                  <a:schemeClr val="lt1"/>
                </a:solidFill>
              </a:defRPr>
            </a:lvl4pPr>
            <a:lvl5pPr lvl="4">
              <a:spcBef>
                <a:spcPts val="0"/>
              </a:spcBef>
              <a:buClr>
                <a:schemeClr val="lt1"/>
              </a:buClr>
              <a:buSzPct val="100000"/>
              <a:defRPr sz="3600">
                <a:solidFill>
                  <a:schemeClr val="lt1"/>
                </a:solidFill>
              </a:defRPr>
            </a:lvl5pPr>
            <a:lvl6pPr lvl="5">
              <a:spcBef>
                <a:spcPts val="0"/>
              </a:spcBef>
              <a:buClr>
                <a:schemeClr val="lt1"/>
              </a:buClr>
              <a:buSzPct val="100000"/>
              <a:defRPr sz="3600">
                <a:solidFill>
                  <a:schemeClr val="lt1"/>
                </a:solidFill>
              </a:defRPr>
            </a:lvl6pPr>
            <a:lvl7pPr lvl="6">
              <a:spcBef>
                <a:spcPts val="0"/>
              </a:spcBef>
              <a:buClr>
                <a:schemeClr val="lt1"/>
              </a:buClr>
              <a:buSzPct val="100000"/>
              <a:defRPr sz="3600">
                <a:solidFill>
                  <a:schemeClr val="lt1"/>
                </a:solidFill>
              </a:defRPr>
            </a:lvl7pPr>
            <a:lvl8pPr lvl="7">
              <a:spcBef>
                <a:spcPts val="0"/>
              </a:spcBef>
              <a:buClr>
                <a:schemeClr val="lt1"/>
              </a:buClr>
              <a:buSzPct val="100000"/>
              <a:defRPr sz="3600">
                <a:solidFill>
                  <a:schemeClr val="lt1"/>
                </a:solidFill>
              </a:defRPr>
            </a:lvl8pPr>
            <a:lvl9pPr lvl="8">
              <a:spcBef>
                <a:spcPts val="0"/>
              </a:spcBef>
              <a:buClr>
                <a:schemeClr val="lt1"/>
              </a:buClr>
              <a:buSzPct val="100000"/>
              <a:defRPr sz="3600">
                <a:solidFill>
                  <a:schemeClr val="lt1"/>
                </a:solidFill>
              </a:defRPr>
            </a:lvl9pPr>
          </a:lstStyle>
          <a:p/>
        </p:txBody>
      </p:sp>
      <p:sp>
        <p:nvSpPr>
          <p:cNvPr id="17" name="Shape 1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8" name="Shape 18"/>
        <p:cNvGrpSpPr/>
        <p:nvPr/>
      </p:nvGrpSpPr>
      <p:grpSpPr>
        <a:xfrm>
          <a:off x="0" y="0"/>
          <a:ext cx="0" cy="0"/>
          <a:chOff x="0" y="0"/>
          <a:chExt cx="0" cy="0"/>
        </a:xfrm>
      </p:grpSpPr>
      <p:sp>
        <p:nvSpPr>
          <p:cNvPr id="19" name="Shape 19"/>
          <p:cNvSpPr/>
          <p:nvPr/>
        </p:nvSpPr>
        <p:spPr>
          <a:xfrm>
            <a:off x="0"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20" name="Shape 20"/>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1" name="Shape 21"/>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3" name="Shape 23"/>
        <p:cNvGrpSpPr/>
        <p:nvPr/>
      </p:nvGrpSpPr>
      <p:grpSpPr>
        <a:xfrm>
          <a:off x="0" y="0"/>
          <a:ext cx="0" cy="0"/>
          <a:chOff x="0" y="0"/>
          <a:chExt cx="0" cy="0"/>
        </a:xfrm>
      </p:grpSpPr>
      <p:sp>
        <p:nvSpPr>
          <p:cNvPr id="24" name="Shape 24"/>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5" name="Shape 25"/>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6" name="Shape 26"/>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8" name="Shape 28"/>
        <p:cNvGrpSpPr/>
        <p:nvPr/>
      </p:nvGrpSpPr>
      <p:grpSpPr>
        <a:xfrm>
          <a:off x="0" y="0"/>
          <a:ext cx="0" cy="0"/>
          <a:chOff x="0" y="0"/>
          <a:chExt cx="0" cy="0"/>
        </a:xfrm>
      </p:grpSpPr>
      <p:sp>
        <p:nvSpPr>
          <p:cNvPr id="29" name="Shape 29"/>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0" name="Shape 3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1" name="Shape 31"/>
        <p:cNvGrpSpPr/>
        <p:nvPr/>
      </p:nvGrpSpPr>
      <p:grpSpPr>
        <a:xfrm>
          <a:off x="0" y="0"/>
          <a:ext cx="0" cy="0"/>
          <a:chOff x="0" y="0"/>
          <a:chExt cx="0" cy="0"/>
        </a:xfrm>
      </p:grpSpPr>
      <p:sp>
        <p:nvSpPr>
          <p:cNvPr id="32" name="Shape 32"/>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3" name="Shape 33"/>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lt2"/>
        </a:solidFill>
      </p:bgPr>
    </p:bg>
    <p:spTree>
      <p:nvGrpSpPr>
        <p:cNvPr id="35" name="Shape 35"/>
        <p:cNvGrpSpPr/>
        <p:nvPr/>
      </p:nvGrpSpPr>
      <p:grpSpPr>
        <a:xfrm>
          <a:off x="0" y="0"/>
          <a:ext cx="0" cy="0"/>
          <a:chOff x="0" y="0"/>
          <a:chExt cx="0" cy="0"/>
        </a:xfrm>
      </p:grpSpPr>
      <p:sp>
        <p:nvSpPr>
          <p:cNvPr id="36" name="Shape 36"/>
          <p:cNvSpPr txBox="1"/>
          <p:nvPr>
            <p:ph type="title"/>
          </p:nvPr>
        </p:nvSpPr>
        <p:spPr>
          <a:xfrm>
            <a:off x="490250" y="526350"/>
            <a:ext cx="57975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7" name="Shape 3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8" name="Shape 38"/>
        <p:cNvGrpSpPr/>
        <p:nvPr/>
      </p:nvGrpSpPr>
      <p:grpSpPr>
        <a:xfrm>
          <a:off x="0" y="0"/>
          <a:ext cx="0" cy="0"/>
          <a:chOff x="0" y="0"/>
          <a:chExt cx="0" cy="0"/>
        </a:xfrm>
      </p:grpSpPr>
      <p:sp>
        <p:nvSpPr>
          <p:cNvPr id="39" name="Shape 39"/>
          <p:cNvSpPr/>
          <p:nvPr/>
        </p:nvSpPr>
        <p:spPr>
          <a:xfrm>
            <a:off x="4572000" y="75"/>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40" name="Shape 40"/>
          <p:cNvCxnSpPr/>
          <p:nvPr/>
        </p:nvCxnSpPr>
        <p:spPr>
          <a:xfrm>
            <a:off x="5029675" y="4495500"/>
            <a:ext cx="468300" cy="0"/>
          </a:xfrm>
          <a:prstGeom prst="straightConnector1">
            <a:avLst/>
          </a:prstGeom>
          <a:noFill/>
          <a:ln cap="flat" cmpd="sng" w="19050">
            <a:solidFill>
              <a:schemeClr val="lt2"/>
            </a:solidFill>
            <a:prstDash val="solid"/>
            <a:round/>
            <a:headEnd len="med" w="med" type="none"/>
            <a:tailEnd len="med" w="med" type="none"/>
          </a:ln>
        </p:spPr>
      </p:cxnSp>
      <p:sp>
        <p:nvSpPr>
          <p:cNvPr id="41" name="Shape 41"/>
          <p:cNvSpPr txBox="1"/>
          <p:nvPr>
            <p:ph type="title"/>
          </p:nvPr>
        </p:nvSpPr>
        <p:spPr>
          <a:xfrm>
            <a:off x="265500" y="1205825"/>
            <a:ext cx="4045200" cy="15096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42" name="Shape 42"/>
          <p:cNvSpPr txBox="1"/>
          <p:nvPr>
            <p:ph idx="1" type="subTitle"/>
          </p:nvPr>
        </p:nvSpPr>
        <p:spPr>
          <a:xfrm>
            <a:off x="265500" y="2769000"/>
            <a:ext cx="4045200" cy="13455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43" name="Shape 43"/>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44" name="Shape 4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5" name="Shape 45"/>
        <p:cNvGrpSpPr/>
        <p:nvPr/>
      </p:nvGrpSpPr>
      <p:grpSpPr>
        <a:xfrm>
          <a:off x="0" y="0"/>
          <a:ext cx="0" cy="0"/>
          <a:chOff x="0" y="0"/>
          <a:chExt cx="0" cy="0"/>
        </a:xfrm>
      </p:grpSpPr>
      <p:sp>
        <p:nvSpPr>
          <p:cNvPr id="46" name="Shape 46"/>
          <p:cNvSpPr txBox="1"/>
          <p:nvPr>
            <p:ph idx="1" type="body"/>
          </p:nvPr>
        </p:nvSpPr>
        <p:spPr>
          <a:xfrm>
            <a:off x="311700" y="4236825"/>
            <a:ext cx="5998800" cy="598800"/>
          </a:xfrm>
          <a:prstGeom prst="rect">
            <a:avLst/>
          </a:prstGeom>
        </p:spPr>
        <p:txBody>
          <a:bodyPr anchorCtr="0" anchor="ctr" bIns="91425" lIns="91425" rIns="91425" tIns="91425"/>
          <a:lstStyle>
            <a:lvl1pPr lvl="0">
              <a:lnSpc>
                <a:spcPct val="100000"/>
              </a:lnSpc>
              <a:spcBef>
                <a:spcPts val="0"/>
              </a:spcBef>
              <a:spcAft>
                <a:spcPts val="0"/>
              </a:spcAft>
              <a:buSzPct val="100000"/>
              <a:buNone/>
              <a:defRPr sz="2100"/>
            </a:lvl1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1pPr>
            <a:lvl2pPr lvl="1">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2pPr>
            <a:lvl3pPr lvl="2">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3pPr>
            <a:lvl4pPr lvl="3">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4pPr>
            <a:lvl5pPr lvl="4">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5pPr>
            <a:lvl6pPr lvl="5">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6pPr>
            <a:lvl7pPr lvl="6">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7pPr>
            <a:lvl8pPr lvl="7">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8pPr>
            <a:lvl9pPr lvl="8">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accent3"/>
              </a:buClr>
              <a:buSzPct val="100000"/>
              <a:buFont typeface="Proxima Nova"/>
              <a:defRPr sz="1800">
                <a:solidFill>
                  <a:schemeClr val="accent3"/>
                </a:solidFill>
                <a:latin typeface="Proxima Nova"/>
                <a:ea typeface="Proxima Nova"/>
                <a:cs typeface="Proxima Nova"/>
                <a:sym typeface="Proxima Nova"/>
              </a:defRPr>
            </a:lvl1pPr>
            <a:lvl2pPr lvl="1">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2pPr>
            <a:lvl3pPr lvl="2">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3pPr>
            <a:lvl4pPr lvl="3">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4pPr>
            <a:lvl5pPr lvl="4">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5pPr>
            <a:lvl6pPr lvl="5">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6pPr>
            <a:lvl7pPr lvl="6">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7pPr>
            <a:lvl8pPr lvl="7">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8pPr>
            <a:lvl9pPr lvl="8">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1"/>
                </a:solidFill>
                <a:latin typeface="Proxima Nova"/>
                <a:ea typeface="Proxima Nova"/>
                <a:cs typeface="Proxima Nova"/>
                <a:sym typeface="Proxima Nova"/>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08.png"/><Relationship Id="rId4" Type="http://schemas.openxmlformats.org/officeDocument/2006/relationships/image" Target="../media/image0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0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youtube.com/v/aRYrgfdYkXE" TargetMode="External"/><Relationship Id="rId4" Type="http://schemas.openxmlformats.org/officeDocument/2006/relationships/image" Target="../media/image0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youtube.com/v/T2ioc_jAON0" TargetMode="External"/><Relationship Id="rId4" Type="http://schemas.openxmlformats.org/officeDocument/2006/relationships/image" Target="../media/image1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0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0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0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0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0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0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 name="Shape 58"/>
        <p:cNvGrpSpPr/>
        <p:nvPr/>
      </p:nvGrpSpPr>
      <p:grpSpPr>
        <a:xfrm>
          <a:off x="0" y="0"/>
          <a:ext cx="0" cy="0"/>
          <a:chOff x="0" y="0"/>
          <a:chExt cx="0" cy="0"/>
        </a:xfrm>
      </p:grpSpPr>
      <p:sp>
        <p:nvSpPr>
          <p:cNvPr id="59" name="Shape 59"/>
          <p:cNvSpPr txBox="1"/>
          <p:nvPr>
            <p:ph type="ctrTitle"/>
          </p:nvPr>
        </p:nvSpPr>
        <p:spPr>
          <a:xfrm>
            <a:off x="510450" y="1257300"/>
            <a:ext cx="8123100" cy="1588500"/>
          </a:xfrm>
          <a:prstGeom prst="rect">
            <a:avLst/>
          </a:prstGeom>
        </p:spPr>
        <p:txBody>
          <a:bodyPr anchorCtr="0" anchor="b" bIns="91425" lIns="91425" rIns="91425" tIns="91425">
            <a:noAutofit/>
          </a:bodyPr>
          <a:lstStyle/>
          <a:p>
            <a:pPr lvl="0">
              <a:spcBef>
                <a:spcPts val="0"/>
              </a:spcBef>
              <a:buNone/>
            </a:pPr>
            <a:r>
              <a:rPr lang="en"/>
              <a:t>Energy-Aware Conversation Classifier</a:t>
            </a:r>
          </a:p>
        </p:txBody>
      </p:sp>
      <p:sp>
        <p:nvSpPr>
          <p:cNvPr id="60" name="Shape 60"/>
          <p:cNvSpPr txBox="1"/>
          <p:nvPr>
            <p:ph idx="1" type="subTitle"/>
          </p:nvPr>
        </p:nvSpPr>
        <p:spPr>
          <a:xfrm>
            <a:off x="510450" y="3182312"/>
            <a:ext cx="8123100" cy="630000"/>
          </a:xfrm>
          <a:prstGeom prst="rect">
            <a:avLst/>
          </a:prstGeom>
        </p:spPr>
        <p:txBody>
          <a:bodyPr anchorCtr="0" anchor="t" bIns="91425" lIns="91425" rIns="91425" tIns="91425">
            <a:noAutofit/>
          </a:bodyPr>
          <a:lstStyle/>
          <a:p>
            <a:pPr lvl="0">
              <a:spcBef>
                <a:spcPts val="0"/>
              </a:spcBef>
              <a:buNone/>
            </a:pPr>
            <a:r>
              <a:rPr lang="en"/>
              <a:t>Priscilla Cheng &amp; Greg Cusack</a:t>
            </a:r>
          </a:p>
          <a:p>
            <a:pPr lvl="0">
              <a:spcBef>
                <a:spcPts val="0"/>
              </a:spcBef>
              <a:buNone/>
            </a:pPr>
            <a:r>
              <a:rPr lang="en"/>
              <a:t>3/22/17</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 name="Shape 123"/>
        <p:cNvGrpSpPr/>
        <p:nvPr/>
      </p:nvGrpSpPr>
      <p:grpSpPr>
        <a:xfrm>
          <a:off x="0" y="0"/>
          <a:ext cx="0" cy="0"/>
          <a:chOff x="0" y="0"/>
          <a:chExt cx="0" cy="0"/>
        </a:xfrm>
      </p:grpSpPr>
      <p:sp>
        <p:nvSpPr>
          <p:cNvPr id="124" name="Shape 124"/>
          <p:cNvSpPr txBox="1"/>
          <p:nvPr>
            <p:ph type="title"/>
          </p:nvPr>
        </p:nvSpPr>
        <p:spPr>
          <a:xfrm>
            <a:off x="311700" y="131275"/>
            <a:ext cx="8520600" cy="572700"/>
          </a:xfrm>
          <a:prstGeom prst="rect">
            <a:avLst/>
          </a:prstGeom>
        </p:spPr>
        <p:txBody>
          <a:bodyPr anchorCtr="0" anchor="t" bIns="91425" lIns="91425" rIns="91425" tIns="91425">
            <a:noAutofit/>
          </a:bodyPr>
          <a:lstStyle/>
          <a:p>
            <a:pPr lvl="0" rtl="0">
              <a:spcBef>
                <a:spcPts val="0"/>
              </a:spcBef>
              <a:buNone/>
            </a:pPr>
            <a:r>
              <a:rPr lang="en"/>
              <a:t>Feature Extraction</a:t>
            </a:r>
          </a:p>
        </p:txBody>
      </p:sp>
      <p:sp>
        <p:nvSpPr>
          <p:cNvPr id="125" name="Shape 125"/>
          <p:cNvSpPr txBox="1"/>
          <p:nvPr/>
        </p:nvSpPr>
        <p:spPr>
          <a:xfrm>
            <a:off x="168100" y="2726700"/>
            <a:ext cx="8583600" cy="2248500"/>
          </a:xfrm>
          <a:prstGeom prst="rect">
            <a:avLst/>
          </a:prstGeom>
          <a:noFill/>
          <a:ln>
            <a:noFill/>
          </a:ln>
        </p:spPr>
        <p:txBody>
          <a:bodyPr anchorCtr="0" anchor="t" bIns="91425" lIns="91425" rIns="91425" tIns="91425">
            <a:noAutofit/>
          </a:bodyPr>
          <a:lstStyle/>
          <a:p>
            <a:pPr indent="-355600" lvl="0" marL="457200" rtl="0">
              <a:lnSpc>
                <a:spcPct val="115000"/>
              </a:lnSpc>
              <a:spcBef>
                <a:spcPts val="0"/>
              </a:spcBef>
              <a:spcAft>
                <a:spcPts val="1600"/>
              </a:spcAft>
              <a:buClr>
                <a:schemeClr val="accent3"/>
              </a:buClr>
              <a:buSzPct val="100000"/>
              <a:buFont typeface="Proxima Nova"/>
              <a:buChar char="●"/>
            </a:pPr>
            <a:r>
              <a:rPr lang="en" sz="2000">
                <a:solidFill>
                  <a:schemeClr val="accent3"/>
                </a:solidFill>
                <a:latin typeface="Proxima Nova"/>
                <a:ea typeface="Proxima Nova"/>
                <a:cs typeface="Proxima Nova"/>
                <a:sym typeface="Proxima Nova"/>
              </a:rPr>
              <a:t>Feature extraction increases linearly with time</a:t>
            </a:r>
          </a:p>
          <a:p>
            <a:pPr indent="-355600" lvl="1" marL="914400" rtl="0">
              <a:lnSpc>
                <a:spcPct val="115000"/>
              </a:lnSpc>
              <a:spcBef>
                <a:spcPts val="0"/>
              </a:spcBef>
              <a:spcAft>
                <a:spcPts val="1600"/>
              </a:spcAft>
              <a:buClr>
                <a:schemeClr val="accent3"/>
              </a:buClr>
              <a:buSzPct val="100000"/>
              <a:buFont typeface="Proxima Nova"/>
            </a:pPr>
            <a:r>
              <a:rPr lang="en" sz="2000">
                <a:solidFill>
                  <a:schemeClr val="accent3"/>
                </a:solidFill>
                <a:latin typeface="Proxima Nova"/>
                <a:ea typeface="Proxima Nova"/>
                <a:cs typeface="Proxima Nova"/>
                <a:sym typeface="Proxima Nova"/>
              </a:rPr>
              <a:t>Energy scales similarly</a:t>
            </a:r>
          </a:p>
          <a:p>
            <a:pPr indent="-355600" lvl="1" marL="914400" rtl="0">
              <a:lnSpc>
                <a:spcPct val="115000"/>
              </a:lnSpc>
              <a:spcBef>
                <a:spcPts val="0"/>
              </a:spcBef>
              <a:spcAft>
                <a:spcPts val="1600"/>
              </a:spcAft>
              <a:buClr>
                <a:schemeClr val="accent3"/>
              </a:buClr>
              <a:buSzPct val="100000"/>
              <a:buFont typeface="Proxima Nova"/>
            </a:pPr>
            <a:r>
              <a:rPr lang="en" sz="2000">
                <a:solidFill>
                  <a:schemeClr val="accent3"/>
                </a:solidFill>
                <a:latin typeface="Proxima Nova"/>
                <a:ea typeface="Proxima Nova"/>
                <a:cs typeface="Proxima Nova"/>
                <a:sym typeface="Proxima Nova"/>
              </a:rPr>
              <a:t>3 speakers, 20s samples each</a:t>
            </a:r>
          </a:p>
          <a:p>
            <a:pPr indent="-355600" lvl="1" marL="914400" rtl="0">
              <a:lnSpc>
                <a:spcPct val="115000"/>
              </a:lnSpc>
              <a:spcBef>
                <a:spcPts val="0"/>
              </a:spcBef>
              <a:spcAft>
                <a:spcPts val="1600"/>
              </a:spcAft>
              <a:buClr>
                <a:schemeClr val="accent3"/>
              </a:buClr>
              <a:buSzPct val="100000"/>
              <a:buFont typeface="Proxima Nova"/>
            </a:pPr>
            <a:r>
              <a:rPr lang="en" sz="2000">
                <a:solidFill>
                  <a:schemeClr val="accent3"/>
                </a:solidFill>
                <a:latin typeface="Proxima Nova"/>
                <a:ea typeface="Proxima Nova"/>
                <a:cs typeface="Proxima Nova"/>
                <a:sym typeface="Proxima Nova"/>
              </a:rPr>
              <a:t>800 frames of 512 samples each to train</a:t>
            </a:r>
          </a:p>
          <a:p>
            <a:pPr indent="-355600" lvl="1" marL="914400" rtl="0">
              <a:lnSpc>
                <a:spcPct val="115000"/>
              </a:lnSpc>
              <a:spcBef>
                <a:spcPts val="0"/>
              </a:spcBef>
              <a:spcAft>
                <a:spcPts val="1600"/>
              </a:spcAft>
              <a:buClr>
                <a:schemeClr val="accent3"/>
              </a:buClr>
              <a:buSzPct val="100000"/>
              <a:buFont typeface="Proxima Nova"/>
            </a:pPr>
            <a:r>
              <a:rPr lang="en" sz="2000">
                <a:solidFill>
                  <a:schemeClr val="accent3"/>
                </a:solidFill>
                <a:latin typeface="Proxima Nova"/>
                <a:ea typeface="Proxima Nova"/>
                <a:cs typeface="Proxima Nova"/>
                <a:sym typeface="Proxima Nova"/>
              </a:rPr>
              <a:t>~40mA on top of the baseline power consumption for 23s duration to extract MFCC and Pitch</a:t>
            </a:r>
          </a:p>
        </p:txBody>
      </p:sp>
      <p:pic>
        <p:nvPicPr>
          <p:cNvPr id="126" name="Shape 126"/>
          <p:cNvPicPr preferRelativeResize="0"/>
          <p:nvPr/>
        </p:nvPicPr>
        <p:blipFill>
          <a:blip r:embed="rId3">
            <a:alphaModFix/>
          </a:blip>
          <a:stretch>
            <a:fillRect/>
          </a:stretch>
        </p:blipFill>
        <p:spPr>
          <a:xfrm>
            <a:off x="5751950" y="813687"/>
            <a:ext cx="2743223" cy="1622400"/>
          </a:xfrm>
          <a:prstGeom prst="rect">
            <a:avLst/>
          </a:prstGeom>
          <a:noFill/>
          <a:ln>
            <a:noFill/>
          </a:ln>
        </p:spPr>
      </p:pic>
      <p:pic>
        <p:nvPicPr>
          <p:cNvPr id="127" name="Shape 127"/>
          <p:cNvPicPr preferRelativeResize="0"/>
          <p:nvPr/>
        </p:nvPicPr>
        <p:blipFill>
          <a:blip r:embed="rId4">
            <a:alphaModFix/>
          </a:blip>
          <a:stretch>
            <a:fillRect/>
          </a:stretch>
        </p:blipFill>
        <p:spPr>
          <a:xfrm>
            <a:off x="311687" y="915262"/>
            <a:ext cx="4505325" cy="1419225"/>
          </a:xfrm>
          <a:prstGeom prst="rect">
            <a:avLst/>
          </a:prstGeom>
          <a:noFill/>
          <a:ln>
            <a:noFill/>
          </a:ln>
        </p:spPr>
      </p:pic>
      <p:sp>
        <p:nvSpPr>
          <p:cNvPr id="128" name="Shape 128"/>
          <p:cNvSpPr txBox="1"/>
          <p:nvPr/>
        </p:nvSpPr>
        <p:spPr>
          <a:xfrm>
            <a:off x="224100" y="2426400"/>
            <a:ext cx="5154600" cy="290700"/>
          </a:xfrm>
          <a:prstGeom prst="rect">
            <a:avLst/>
          </a:prstGeom>
          <a:noFill/>
          <a:ln>
            <a:noFill/>
          </a:ln>
        </p:spPr>
        <p:txBody>
          <a:bodyPr anchorCtr="0" anchor="t" bIns="91425" lIns="91425" rIns="91425" tIns="91425">
            <a:noAutofit/>
          </a:bodyPr>
          <a:lstStyle/>
          <a:p>
            <a:pPr lvl="0">
              <a:spcBef>
                <a:spcPts val="0"/>
              </a:spcBef>
              <a:buNone/>
            </a:pPr>
            <a:r>
              <a:rPr lang="en" sz="800"/>
              <a:t>Source: https://www.researchgate.net/publication/262321591_Speech_recognition_system_for_cerebral_palsy</a:t>
            </a:r>
          </a:p>
        </p:txBody>
      </p:sp>
      <p:sp>
        <p:nvSpPr>
          <p:cNvPr id="129" name="Shape 129"/>
          <p:cNvSpPr txBox="1"/>
          <p:nvPr/>
        </p:nvSpPr>
        <p:spPr>
          <a:xfrm>
            <a:off x="6596775" y="2426400"/>
            <a:ext cx="1898400" cy="290700"/>
          </a:xfrm>
          <a:prstGeom prst="rect">
            <a:avLst/>
          </a:prstGeom>
          <a:noFill/>
          <a:ln>
            <a:noFill/>
          </a:ln>
        </p:spPr>
        <p:txBody>
          <a:bodyPr anchorCtr="0" anchor="t" bIns="91425" lIns="91425" rIns="91425" tIns="91425">
            <a:noAutofit/>
          </a:bodyPr>
          <a:lstStyle/>
          <a:p>
            <a:pPr lvl="0" rtl="0">
              <a:spcBef>
                <a:spcPts val="0"/>
              </a:spcBef>
              <a:buNone/>
            </a:pPr>
            <a:r>
              <a:rPr lang="en" sz="800"/>
              <a:t>Source: Lorenzelli UCLA EE114 notes</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3" name="Shape 133"/>
        <p:cNvGrpSpPr/>
        <p:nvPr/>
      </p:nvGrpSpPr>
      <p:grpSpPr>
        <a:xfrm>
          <a:off x="0" y="0"/>
          <a:ext cx="0" cy="0"/>
          <a:chOff x="0" y="0"/>
          <a:chExt cx="0" cy="0"/>
        </a:xfrm>
      </p:grpSpPr>
      <p:sp>
        <p:nvSpPr>
          <p:cNvPr id="134" name="Shape 134"/>
          <p:cNvSpPr txBox="1"/>
          <p:nvPr>
            <p:ph type="title"/>
          </p:nvPr>
        </p:nvSpPr>
        <p:spPr>
          <a:xfrm>
            <a:off x="311700" y="288150"/>
            <a:ext cx="8520600" cy="572700"/>
          </a:xfrm>
          <a:prstGeom prst="rect">
            <a:avLst/>
          </a:prstGeom>
        </p:spPr>
        <p:txBody>
          <a:bodyPr anchorCtr="0" anchor="t" bIns="91425" lIns="91425" rIns="91425" tIns="91425">
            <a:noAutofit/>
          </a:bodyPr>
          <a:lstStyle/>
          <a:p>
            <a:pPr lvl="0">
              <a:spcBef>
                <a:spcPts val="0"/>
              </a:spcBef>
              <a:buNone/>
            </a:pPr>
            <a:r>
              <a:rPr lang="en"/>
              <a:t>Raspberry Pi Classification</a:t>
            </a:r>
          </a:p>
        </p:txBody>
      </p:sp>
      <p:sp>
        <p:nvSpPr>
          <p:cNvPr id="135" name="Shape 135"/>
          <p:cNvSpPr txBox="1"/>
          <p:nvPr>
            <p:ph idx="1" type="body"/>
          </p:nvPr>
        </p:nvSpPr>
        <p:spPr>
          <a:xfrm>
            <a:off x="311700" y="918875"/>
            <a:ext cx="8520600" cy="3650100"/>
          </a:xfrm>
          <a:prstGeom prst="rect">
            <a:avLst/>
          </a:prstGeom>
        </p:spPr>
        <p:txBody>
          <a:bodyPr anchorCtr="0" anchor="t" bIns="91425" lIns="91425" rIns="91425" tIns="91425">
            <a:noAutofit/>
          </a:bodyPr>
          <a:lstStyle/>
          <a:p>
            <a:pPr indent="-355600" lvl="0" marL="457200" marR="0" rtl="0" algn="l">
              <a:lnSpc>
                <a:spcPct val="115000"/>
              </a:lnSpc>
              <a:spcBef>
                <a:spcPts val="0"/>
              </a:spcBef>
              <a:spcAft>
                <a:spcPts val="1600"/>
              </a:spcAft>
              <a:buClr>
                <a:schemeClr val="accent3"/>
              </a:buClr>
              <a:buSzPct val="100000"/>
              <a:buFont typeface="Proxima Nova"/>
            </a:pPr>
            <a:r>
              <a:rPr lang="en" sz="2000"/>
              <a:t>Gaussian Mixture Model: Traditional method for speaker recognition</a:t>
            </a:r>
          </a:p>
          <a:p>
            <a:pPr indent="-355600" lvl="0" marL="457200" rtl="0">
              <a:spcBef>
                <a:spcPts val="0"/>
              </a:spcBef>
              <a:buSzPct val="100000"/>
            </a:pPr>
            <a:r>
              <a:rPr lang="en" sz="2000"/>
              <a:t>K-Means Clustering / Vector Quantization</a:t>
            </a:r>
          </a:p>
          <a:p>
            <a:pPr indent="-355600" lvl="0" marL="457200" rtl="0">
              <a:spcBef>
                <a:spcPts val="0"/>
              </a:spcBef>
              <a:buSzPct val="100000"/>
            </a:pPr>
            <a:r>
              <a:rPr lang="en" sz="2000"/>
              <a:t>Neural Network:</a:t>
            </a:r>
          </a:p>
          <a:p>
            <a:pPr indent="-355600" lvl="1" marL="914400" rtl="0">
              <a:spcBef>
                <a:spcPts val="0"/>
              </a:spcBef>
              <a:buSzPct val="100000"/>
            </a:pPr>
            <a:r>
              <a:rPr lang="en" sz="2000"/>
              <a:t>~50-70mA on top of 0.51A baseline power consumption to train network</a:t>
            </a:r>
          </a:p>
          <a:p>
            <a:pPr indent="-355600" lvl="1" marL="914400" rtl="0">
              <a:spcBef>
                <a:spcPts val="0"/>
              </a:spcBef>
              <a:buSzPct val="100000"/>
            </a:pPr>
            <a:r>
              <a:rPr lang="en" sz="2000"/>
              <a:t>~10s training time for 1 hidden layer, 3 hidden neurons</a:t>
            </a:r>
          </a:p>
          <a:p>
            <a:pPr indent="-355600" lvl="1" marL="914400" rtl="0">
              <a:spcBef>
                <a:spcPts val="0"/>
              </a:spcBef>
              <a:buSzPct val="100000"/>
            </a:pPr>
            <a:r>
              <a:rPr lang="en" sz="2000"/>
              <a:t>~16s training time for 5 hidden layers, 5 hidden neurons in each layer</a:t>
            </a:r>
          </a:p>
          <a:p>
            <a:pPr indent="-355600" lvl="0" marL="457200" rtl="0">
              <a:spcBef>
                <a:spcPts val="0"/>
              </a:spcBef>
              <a:buSzPct val="100000"/>
            </a:pPr>
            <a:r>
              <a:rPr lang="en" sz="2000"/>
              <a:t>SVM:</a:t>
            </a:r>
          </a:p>
          <a:p>
            <a:pPr indent="-355600" lvl="1" marL="914400" rtl="0">
              <a:spcBef>
                <a:spcPts val="0"/>
              </a:spcBef>
              <a:buSzPct val="100000"/>
            </a:pPr>
            <a:r>
              <a:rPr lang="en" sz="2000"/>
              <a:t>~40-60mA on top of baseline power consumption to train</a:t>
            </a:r>
          </a:p>
          <a:p>
            <a:pPr indent="-355600" lvl="1" marL="914400">
              <a:spcBef>
                <a:spcPts val="0"/>
              </a:spcBef>
              <a:buSzPct val="100000"/>
            </a:pPr>
            <a:r>
              <a:rPr lang="en" sz="2000"/>
              <a:t>~12s training time</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9" name="Shape 139"/>
        <p:cNvGrpSpPr/>
        <p:nvPr/>
      </p:nvGrpSpPr>
      <p:grpSpPr>
        <a:xfrm>
          <a:off x="0" y="0"/>
          <a:ext cx="0" cy="0"/>
          <a:chOff x="0" y="0"/>
          <a:chExt cx="0" cy="0"/>
        </a:xfrm>
      </p:grpSpPr>
      <p:sp>
        <p:nvSpPr>
          <p:cNvPr id="140" name="Shape 140"/>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Multiprocessing</a:t>
            </a:r>
          </a:p>
        </p:txBody>
      </p:sp>
      <p:sp>
        <p:nvSpPr>
          <p:cNvPr id="141" name="Shape 141"/>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68300" lvl="0" marL="457200" marR="0" rtl="0" algn="l">
              <a:lnSpc>
                <a:spcPct val="115000"/>
              </a:lnSpc>
              <a:spcBef>
                <a:spcPts val="0"/>
              </a:spcBef>
              <a:spcAft>
                <a:spcPts val="1600"/>
              </a:spcAft>
              <a:buClr>
                <a:schemeClr val="accent3"/>
              </a:buClr>
              <a:buSzPct val="100000"/>
              <a:buFont typeface="Proxima Nova"/>
              <a:buChar char="●"/>
            </a:pPr>
            <a:r>
              <a:rPr lang="en" sz="2200"/>
              <a:t>Two processes communicate via shared variable (soundFile.wav)</a:t>
            </a:r>
          </a:p>
        </p:txBody>
      </p:sp>
      <p:pic>
        <p:nvPicPr>
          <p:cNvPr descr="Interprocess_comm.png" id="142" name="Shape 142"/>
          <p:cNvPicPr preferRelativeResize="0"/>
          <p:nvPr/>
        </p:nvPicPr>
        <p:blipFill>
          <a:blip r:embed="rId3">
            <a:alphaModFix/>
          </a:blip>
          <a:stretch>
            <a:fillRect/>
          </a:stretch>
        </p:blipFill>
        <p:spPr>
          <a:xfrm>
            <a:off x="509598" y="1922625"/>
            <a:ext cx="8124815" cy="2646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6" name="Shape 146"/>
        <p:cNvGrpSpPr/>
        <p:nvPr/>
      </p:nvGrpSpPr>
      <p:grpSpPr>
        <a:xfrm>
          <a:off x="0" y="0"/>
          <a:ext cx="0" cy="0"/>
          <a:chOff x="0" y="0"/>
          <a:chExt cx="0" cy="0"/>
        </a:xfrm>
      </p:grpSpPr>
      <p:sp>
        <p:nvSpPr>
          <p:cNvPr descr="Energy-Aware Conversation Classifier Components: Matrix Creator, Raspberry Pi 3 Model B School: UCLA Class: M202B Year: Winter 2017" id="147" name="Shape 147" title="Energy-Aware Conversation Classifier">
            <a:hlinkClick r:id="rId3"/>
          </p:cNvPr>
          <p:cNvSpPr/>
          <p:nvPr/>
        </p:nvSpPr>
        <p:spPr>
          <a:xfrm>
            <a:off x="1369112" y="169575"/>
            <a:ext cx="6405775" cy="4804350"/>
          </a:xfrm>
          <a:prstGeom prst="rect">
            <a:avLst/>
          </a:prstGeom>
          <a:blipFill>
            <a:blip r:embed="rId4">
              <a:alphaModFix/>
            </a:blip>
            <a:stretch>
              <a:fillRect/>
            </a:stretch>
          </a:blipFill>
          <a:ln>
            <a:noFill/>
          </a:ln>
        </p:spPr>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1" name="Shape 151"/>
        <p:cNvGrpSpPr/>
        <p:nvPr/>
      </p:nvGrpSpPr>
      <p:grpSpPr>
        <a:xfrm>
          <a:off x="0" y="0"/>
          <a:ext cx="0" cy="0"/>
          <a:chOff x="0" y="0"/>
          <a:chExt cx="0" cy="0"/>
        </a:xfrm>
      </p:grpSpPr>
      <p:sp>
        <p:nvSpPr>
          <p:cNvPr id="152" name="Shape 152"/>
          <p:cNvSpPr txBox="1"/>
          <p:nvPr>
            <p:ph type="title"/>
          </p:nvPr>
        </p:nvSpPr>
        <p:spPr>
          <a:xfrm>
            <a:off x="311700" y="445025"/>
            <a:ext cx="8520600" cy="572700"/>
          </a:xfrm>
          <a:prstGeom prst="rect">
            <a:avLst/>
          </a:prstGeom>
        </p:spPr>
        <p:txBody>
          <a:bodyPr anchorCtr="0" anchor="t" bIns="91425" lIns="91425" rIns="91425" tIns="91425">
            <a:noAutofit/>
          </a:bodyPr>
          <a:lstStyle/>
          <a:p>
            <a:pPr lvl="0" algn="ctr">
              <a:spcBef>
                <a:spcPts val="0"/>
              </a:spcBef>
              <a:buNone/>
            </a:pPr>
            <a:r>
              <a:rPr lang="en"/>
              <a:t>3 Person Classification Confusion Matrix</a:t>
            </a:r>
          </a:p>
        </p:txBody>
      </p:sp>
      <p:pic>
        <p:nvPicPr>
          <p:cNvPr id="153" name="Shape 153"/>
          <p:cNvPicPr preferRelativeResize="0"/>
          <p:nvPr/>
        </p:nvPicPr>
        <p:blipFill>
          <a:blip r:embed="rId3">
            <a:alphaModFix/>
          </a:blip>
          <a:stretch>
            <a:fillRect/>
          </a:stretch>
        </p:blipFill>
        <p:spPr>
          <a:xfrm>
            <a:off x="1086249" y="1152477"/>
            <a:ext cx="6971498" cy="37016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7" name="Shape 157"/>
        <p:cNvGrpSpPr/>
        <p:nvPr/>
      </p:nvGrpSpPr>
      <p:grpSpPr>
        <a:xfrm>
          <a:off x="0" y="0"/>
          <a:ext cx="0" cy="0"/>
          <a:chOff x="0" y="0"/>
          <a:chExt cx="0" cy="0"/>
        </a:xfrm>
      </p:grpSpPr>
      <p:sp>
        <p:nvSpPr>
          <p:cNvPr id="158" name="Shape 158"/>
          <p:cNvSpPr txBox="1"/>
          <p:nvPr>
            <p:ph type="title"/>
          </p:nvPr>
        </p:nvSpPr>
        <p:spPr>
          <a:xfrm>
            <a:off x="311700" y="239000"/>
            <a:ext cx="8520600" cy="572700"/>
          </a:xfrm>
          <a:prstGeom prst="rect">
            <a:avLst/>
          </a:prstGeom>
        </p:spPr>
        <p:txBody>
          <a:bodyPr anchorCtr="0" anchor="t" bIns="91425" lIns="91425" rIns="91425" tIns="91425">
            <a:noAutofit/>
          </a:bodyPr>
          <a:lstStyle/>
          <a:p>
            <a:pPr lvl="0" rtl="0">
              <a:spcBef>
                <a:spcPts val="0"/>
              </a:spcBef>
              <a:buNone/>
            </a:pPr>
            <a:r>
              <a:rPr lang="en"/>
              <a:t>Voice Detection &amp; Processor Sleep State</a:t>
            </a:r>
          </a:p>
        </p:txBody>
      </p:sp>
      <p:sp>
        <p:nvSpPr>
          <p:cNvPr id="159" name="Shape 159"/>
          <p:cNvSpPr txBox="1"/>
          <p:nvPr>
            <p:ph idx="1" type="body"/>
          </p:nvPr>
        </p:nvSpPr>
        <p:spPr>
          <a:xfrm>
            <a:off x="311700" y="938725"/>
            <a:ext cx="8520600" cy="3416400"/>
          </a:xfrm>
          <a:prstGeom prst="rect">
            <a:avLst/>
          </a:prstGeom>
        </p:spPr>
        <p:txBody>
          <a:bodyPr anchorCtr="0" anchor="t" bIns="91425" lIns="91425" rIns="91425" tIns="91425">
            <a:noAutofit/>
          </a:bodyPr>
          <a:lstStyle/>
          <a:p>
            <a:pPr indent="-381000" lvl="0" marL="457200" marR="0" rtl="0" algn="l">
              <a:lnSpc>
                <a:spcPct val="115000"/>
              </a:lnSpc>
              <a:spcBef>
                <a:spcPts val="0"/>
              </a:spcBef>
              <a:spcAft>
                <a:spcPts val="1600"/>
              </a:spcAft>
              <a:buClr>
                <a:schemeClr val="accent3"/>
              </a:buClr>
              <a:buSzPct val="100000"/>
              <a:buFont typeface="Proxima Nova"/>
              <a:buChar char="●"/>
            </a:pPr>
            <a:r>
              <a:rPr lang="en" sz="2400"/>
              <a:t>Voice detection</a:t>
            </a:r>
          </a:p>
          <a:p>
            <a:pPr indent="-355600" lvl="1" marL="914400" marR="0" rtl="0" algn="l">
              <a:lnSpc>
                <a:spcPct val="115000"/>
              </a:lnSpc>
              <a:spcBef>
                <a:spcPts val="0"/>
              </a:spcBef>
              <a:spcAft>
                <a:spcPts val="1600"/>
              </a:spcAft>
              <a:buSzPct val="100000"/>
              <a:buChar char="○"/>
            </a:pPr>
            <a:r>
              <a:rPr lang="en" sz="2000"/>
              <a:t>Constantly read microphone energy level</a:t>
            </a:r>
          </a:p>
          <a:p>
            <a:pPr indent="-355600" lvl="1" marL="914400" marR="0" rtl="0" algn="l">
              <a:lnSpc>
                <a:spcPct val="115000"/>
              </a:lnSpc>
              <a:spcBef>
                <a:spcPts val="0"/>
              </a:spcBef>
              <a:spcAft>
                <a:spcPts val="1600"/>
              </a:spcAft>
              <a:buSzPct val="100000"/>
              <a:buChar char="○"/>
            </a:pPr>
            <a:r>
              <a:rPr lang="en" sz="2000"/>
              <a:t>Can we put to sleep and use interrupts?</a:t>
            </a:r>
          </a:p>
          <a:p>
            <a:pPr indent="-355600" lvl="0" marL="457200" marR="0" rtl="0" algn="l">
              <a:lnSpc>
                <a:spcPct val="115000"/>
              </a:lnSpc>
              <a:spcBef>
                <a:spcPts val="0"/>
              </a:spcBef>
              <a:spcAft>
                <a:spcPts val="1600"/>
              </a:spcAft>
              <a:buSzPct val="100000"/>
              <a:buChar char="●"/>
            </a:pPr>
            <a:r>
              <a:rPr lang="en" sz="2000"/>
              <a:t>No low power sleep modes on Raspberry Pi</a:t>
            </a:r>
          </a:p>
          <a:p>
            <a:pPr indent="-355600" lvl="1" marL="914400" marR="0" rtl="0" algn="l">
              <a:lnSpc>
                <a:spcPct val="115000"/>
              </a:lnSpc>
              <a:spcBef>
                <a:spcPts val="0"/>
              </a:spcBef>
              <a:spcAft>
                <a:spcPts val="1600"/>
              </a:spcAft>
              <a:buSzPct val="100000"/>
              <a:buChar char="○"/>
            </a:pPr>
            <a:r>
              <a:rPr lang="en" sz="2000"/>
              <a:t>Lacks Advanced Configuration and Power Interface (ACPI)</a:t>
            </a:r>
          </a:p>
          <a:p>
            <a:pPr indent="-355600" lvl="0" marL="457200" marR="0" rtl="0" algn="l">
              <a:lnSpc>
                <a:spcPct val="115000"/>
              </a:lnSpc>
              <a:spcBef>
                <a:spcPts val="0"/>
              </a:spcBef>
              <a:spcAft>
                <a:spcPts val="1600"/>
              </a:spcAft>
              <a:buSzPct val="100000"/>
              <a:buChar char="●"/>
            </a:pPr>
            <a:r>
              <a:rPr lang="en" sz="2000"/>
              <a:t>Shutdown state not ideal for necessary real time application</a:t>
            </a:r>
          </a:p>
          <a:p>
            <a:pPr indent="-355600" lvl="1" marL="914400" marR="0" rtl="0" algn="l">
              <a:lnSpc>
                <a:spcPct val="115000"/>
              </a:lnSpc>
              <a:spcBef>
                <a:spcPts val="0"/>
              </a:spcBef>
              <a:spcAft>
                <a:spcPts val="1600"/>
              </a:spcAft>
              <a:buSzPct val="100000"/>
              <a:buChar char="○"/>
            </a:pPr>
            <a:r>
              <a:rPr lang="en" sz="2000"/>
              <a:t>Reboot via falling edge on GPIO1 or GPIO3</a:t>
            </a:r>
          </a:p>
          <a:p>
            <a:pPr indent="-355600" lvl="1" marL="914400" marR="0" rtl="0" algn="l">
              <a:lnSpc>
                <a:spcPct val="115000"/>
              </a:lnSpc>
              <a:spcBef>
                <a:spcPts val="0"/>
              </a:spcBef>
              <a:spcAft>
                <a:spcPts val="1600"/>
              </a:spcAft>
              <a:buSzPct val="100000"/>
              <a:buChar char="○"/>
            </a:pPr>
            <a:r>
              <a:rPr lang="en" sz="2000"/>
              <a:t>35 second startup time</a:t>
            </a:r>
          </a:p>
          <a:p>
            <a:pPr indent="0" lvl="0" marL="0" marR="0" rtl="0" algn="l">
              <a:lnSpc>
                <a:spcPct val="115000"/>
              </a:lnSpc>
              <a:spcBef>
                <a:spcPts val="0"/>
              </a:spcBef>
              <a:spcAft>
                <a:spcPts val="1600"/>
              </a:spcAft>
              <a:buNone/>
            </a:pPr>
            <a:r>
              <a:t/>
            </a:r>
            <a:endParaRPr sz="2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3" name="Shape 163"/>
        <p:cNvGrpSpPr/>
        <p:nvPr/>
      </p:nvGrpSpPr>
      <p:grpSpPr>
        <a:xfrm>
          <a:off x="0" y="0"/>
          <a:ext cx="0" cy="0"/>
          <a:chOff x="0" y="0"/>
          <a:chExt cx="0" cy="0"/>
        </a:xfrm>
      </p:grpSpPr>
      <p:sp>
        <p:nvSpPr>
          <p:cNvPr id="164" name="Shape 164"/>
          <p:cNvSpPr txBox="1"/>
          <p:nvPr>
            <p:ph type="title"/>
          </p:nvPr>
        </p:nvSpPr>
        <p:spPr>
          <a:xfrm>
            <a:off x="311700" y="183025"/>
            <a:ext cx="8520600" cy="572700"/>
          </a:xfrm>
          <a:prstGeom prst="rect">
            <a:avLst/>
          </a:prstGeom>
        </p:spPr>
        <p:txBody>
          <a:bodyPr anchorCtr="0" anchor="t" bIns="91425" lIns="91425" rIns="91425" tIns="91425">
            <a:noAutofit/>
          </a:bodyPr>
          <a:lstStyle/>
          <a:p>
            <a:pPr lvl="0">
              <a:spcBef>
                <a:spcPts val="0"/>
              </a:spcBef>
              <a:buNone/>
            </a:pPr>
            <a:r>
              <a:rPr lang="en"/>
              <a:t>Frequency Scaling</a:t>
            </a:r>
          </a:p>
        </p:txBody>
      </p:sp>
      <p:sp>
        <p:nvSpPr>
          <p:cNvPr id="165" name="Shape 165"/>
          <p:cNvSpPr txBox="1"/>
          <p:nvPr>
            <p:ph idx="1" type="body"/>
          </p:nvPr>
        </p:nvSpPr>
        <p:spPr>
          <a:xfrm>
            <a:off x="311700" y="879825"/>
            <a:ext cx="8520600" cy="4139700"/>
          </a:xfrm>
          <a:prstGeom prst="rect">
            <a:avLst/>
          </a:prstGeom>
        </p:spPr>
        <p:txBody>
          <a:bodyPr anchorCtr="0" anchor="t" bIns="91425" lIns="91425" rIns="91425" tIns="91425">
            <a:noAutofit/>
          </a:bodyPr>
          <a:lstStyle/>
          <a:p>
            <a:pPr indent="-381000" lvl="0" marL="457200" rtl="0">
              <a:spcBef>
                <a:spcPts val="0"/>
              </a:spcBef>
              <a:buSzPct val="100000"/>
            </a:pPr>
            <a:r>
              <a:rPr lang="en" sz="2400"/>
              <a:t>Goal: Run at a lower CPU frequency when system does not detect a voice</a:t>
            </a:r>
          </a:p>
          <a:p>
            <a:pPr indent="-381000" lvl="0" marL="457200" rtl="0">
              <a:spcBef>
                <a:spcPts val="0"/>
              </a:spcBef>
              <a:buSzPct val="100000"/>
            </a:pPr>
            <a:r>
              <a:rPr lang="en" sz="2400"/>
              <a:t>Also examine: Lowest frequency that still gives tolerable classification delay</a:t>
            </a:r>
          </a:p>
          <a:p>
            <a:pPr indent="-381000" lvl="0" marL="457200" rtl="0">
              <a:spcBef>
                <a:spcPts val="0"/>
              </a:spcBef>
              <a:buSzPct val="100000"/>
            </a:pPr>
            <a:r>
              <a:rPr lang="en" sz="2400"/>
              <a:t>Approach</a:t>
            </a:r>
          </a:p>
          <a:p>
            <a:pPr indent="-355600" lvl="1" marL="914400" rtl="0">
              <a:spcBef>
                <a:spcPts val="0"/>
              </a:spcBef>
              <a:buSzPct val="100000"/>
            </a:pPr>
            <a:r>
              <a:rPr lang="en" sz="2000"/>
              <a:t>Reduce</a:t>
            </a:r>
            <a:r>
              <a:rPr lang="en" sz="2000"/>
              <a:t> frequency in 100MHz steps, run CPU at constant frequency. </a:t>
            </a:r>
          </a:p>
          <a:p>
            <a:pPr indent="-355600" lvl="1" marL="914400" rtl="0">
              <a:spcBef>
                <a:spcPts val="0"/>
              </a:spcBef>
              <a:buSzPct val="100000"/>
            </a:pPr>
            <a:r>
              <a:rPr lang="en" sz="2000"/>
              <a:t>Find optimal frequency classification should be run at</a:t>
            </a:r>
          </a:p>
          <a:p>
            <a:pPr indent="-355600" lvl="1" marL="914400" rtl="0">
              <a:spcBef>
                <a:spcPts val="0"/>
              </a:spcBef>
              <a:buSzPct val="100000"/>
            </a:pPr>
            <a:r>
              <a:rPr lang="en" sz="2000"/>
              <a:t>Step between min and max frequencies with ondemand governor</a:t>
            </a:r>
          </a:p>
          <a:p>
            <a:pPr indent="0" lvl="0" marL="0" rtl="0">
              <a:spcBef>
                <a:spcPts val="0"/>
              </a:spcBef>
              <a:buNone/>
            </a:pPr>
            <a:r>
              <a:t/>
            </a:r>
            <a:endParaRPr sz="2000"/>
          </a:p>
          <a:p>
            <a:pPr lvl="0" rtl="0">
              <a:spcBef>
                <a:spcPts val="0"/>
              </a:spcBef>
              <a:buNone/>
            </a:pPr>
            <a:r>
              <a:t/>
            </a:r>
            <a:endParaRPr sz="2000"/>
          </a:p>
          <a:p>
            <a:pPr indent="0" lvl="0" marL="457200" rtl="0">
              <a:spcBef>
                <a:spcPts val="0"/>
              </a:spcBef>
              <a:buNone/>
            </a:pPr>
            <a:r>
              <a:t/>
            </a:r>
            <a:endParaRPr sz="2000"/>
          </a:p>
          <a:p>
            <a:pPr lvl="0" rtl="0">
              <a:spcBef>
                <a:spcPts val="0"/>
              </a:spcBef>
              <a:buNone/>
            </a:pPr>
            <a:r>
              <a:t/>
            </a:r>
            <a:endParaRPr sz="2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9" name="Shape 169"/>
        <p:cNvGrpSpPr/>
        <p:nvPr/>
      </p:nvGrpSpPr>
      <p:grpSpPr>
        <a:xfrm>
          <a:off x="0" y="0"/>
          <a:ext cx="0" cy="0"/>
          <a:chOff x="0" y="0"/>
          <a:chExt cx="0" cy="0"/>
        </a:xfrm>
      </p:grpSpPr>
      <p:sp>
        <p:nvSpPr>
          <p:cNvPr id="170" name="Shape 170"/>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Speed vs. Power Tradeoff</a:t>
            </a:r>
          </a:p>
        </p:txBody>
      </p:sp>
      <p:pic>
        <p:nvPicPr>
          <p:cNvPr id="171" name="Shape 171"/>
          <p:cNvPicPr preferRelativeResize="0"/>
          <p:nvPr/>
        </p:nvPicPr>
        <p:blipFill>
          <a:blip r:embed="rId3">
            <a:alphaModFix/>
          </a:blip>
          <a:stretch>
            <a:fillRect/>
          </a:stretch>
        </p:blipFill>
        <p:spPr>
          <a:xfrm>
            <a:off x="4494849" y="1143000"/>
            <a:ext cx="4337449" cy="3274924"/>
          </a:xfrm>
          <a:prstGeom prst="rect">
            <a:avLst/>
          </a:prstGeom>
          <a:noFill/>
          <a:ln>
            <a:noFill/>
          </a:ln>
        </p:spPr>
      </p:pic>
      <p:pic>
        <p:nvPicPr>
          <p:cNvPr id="172" name="Shape 172"/>
          <p:cNvPicPr preferRelativeResize="0"/>
          <p:nvPr/>
        </p:nvPicPr>
        <p:blipFill>
          <a:blip r:embed="rId4">
            <a:alphaModFix/>
          </a:blip>
          <a:stretch>
            <a:fillRect/>
          </a:stretch>
        </p:blipFill>
        <p:spPr>
          <a:xfrm>
            <a:off x="164474" y="1143000"/>
            <a:ext cx="4337450" cy="3299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6" name="Shape 176"/>
        <p:cNvGrpSpPr/>
        <p:nvPr/>
      </p:nvGrpSpPr>
      <p:grpSpPr>
        <a:xfrm>
          <a:off x="0" y="0"/>
          <a:ext cx="0" cy="0"/>
          <a:chOff x="0" y="0"/>
          <a:chExt cx="0" cy="0"/>
        </a:xfrm>
      </p:grpSpPr>
      <p:sp>
        <p:nvSpPr>
          <p:cNvPr id="177" name="Shape 177"/>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Eliminating Pi Peripherals</a:t>
            </a:r>
          </a:p>
        </p:txBody>
      </p:sp>
      <p:sp>
        <p:nvSpPr>
          <p:cNvPr id="178" name="Shape 178"/>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81000" lvl="0" marL="457200" marR="0" rtl="0" algn="l">
              <a:lnSpc>
                <a:spcPct val="115000"/>
              </a:lnSpc>
              <a:spcBef>
                <a:spcPts val="0"/>
              </a:spcBef>
              <a:spcAft>
                <a:spcPts val="1600"/>
              </a:spcAft>
              <a:buClr>
                <a:schemeClr val="accent3"/>
              </a:buClr>
              <a:buSzPct val="100000"/>
              <a:buFont typeface="Proxima Nova"/>
              <a:buChar char="●"/>
            </a:pPr>
            <a:r>
              <a:rPr lang="en" sz="2400"/>
              <a:t>Raspberry Pi versatility comes at price of power consumption</a:t>
            </a:r>
          </a:p>
          <a:p>
            <a:pPr indent="-381000" lvl="0" marL="457200" marR="0" rtl="0" algn="l">
              <a:lnSpc>
                <a:spcPct val="115000"/>
              </a:lnSpc>
              <a:spcBef>
                <a:spcPts val="0"/>
              </a:spcBef>
              <a:spcAft>
                <a:spcPts val="1600"/>
              </a:spcAft>
              <a:buSzPct val="100000"/>
              <a:buChar char="●"/>
            </a:pPr>
            <a:r>
              <a:rPr lang="en" sz="2400"/>
              <a:t>Shutdown peripherals</a:t>
            </a:r>
          </a:p>
          <a:p>
            <a:pPr indent="-355600" lvl="1" marL="914400" marR="0" rtl="0" algn="l">
              <a:lnSpc>
                <a:spcPct val="115000"/>
              </a:lnSpc>
              <a:spcBef>
                <a:spcPts val="0"/>
              </a:spcBef>
              <a:spcAft>
                <a:spcPts val="1600"/>
              </a:spcAft>
              <a:buSzPct val="100000"/>
              <a:buChar char="○"/>
            </a:pPr>
            <a:r>
              <a:rPr lang="en" sz="2000"/>
              <a:t>Triggerhappy Daemon and LEDs</a:t>
            </a:r>
          </a:p>
          <a:p>
            <a:pPr indent="-355600" lvl="1" marL="914400" marR="0" rtl="0" algn="l">
              <a:lnSpc>
                <a:spcPct val="115000"/>
              </a:lnSpc>
              <a:spcBef>
                <a:spcPts val="0"/>
              </a:spcBef>
              <a:spcAft>
                <a:spcPts val="1600"/>
              </a:spcAft>
              <a:buSzPct val="100000"/>
              <a:buChar char="○"/>
            </a:pPr>
            <a:r>
              <a:rPr lang="en" sz="2000"/>
              <a:t>Bluetooth Interface</a:t>
            </a:r>
          </a:p>
          <a:p>
            <a:pPr indent="-342900" lvl="2" marL="1371600" marR="0" rtl="0" algn="l">
              <a:lnSpc>
                <a:spcPct val="115000"/>
              </a:lnSpc>
              <a:spcBef>
                <a:spcPts val="0"/>
              </a:spcBef>
              <a:spcAft>
                <a:spcPts val="1600"/>
              </a:spcAft>
              <a:buSzPct val="100000"/>
              <a:buChar char="■"/>
            </a:pPr>
            <a:r>
              <a:rPr lang="en" sz="1800"/>
              <a:t>~5mA saved</a:t>
            </a:r>
          </a:p>
          <a:p>
            <a:pPr indent="-342900" lvl="1" marL="914400" marR="0" rtl="0" algn="l">
              <a:lnSpc>
                <a:spcPct val="115000"/>
              </a:lnSpc>
              <a:spcBef>
                <a:spcPts val="0"/>
              </a:spcBef>
              <a:spcAft>
                <a:spcPts val="1600"/>
              </a:spcAft>
              <a:buSzPct val="100000"/>
              <a:buChar char="○"/>
            </a:pPr>
            <a:r>
              <a:rPr lang="en" sz="1800"/>
              <a:t>HDMI port</a:t>
            </a:r>
          </a:p>
          <a:p>
            <a:pPr indent="-342900" lvl="2" marL="1371600" marR="0" rtl="0" algn="l">
              <a:lnSpc>
                <a:spcPct val="115000"/>
              </a:lnSpc>
              <a:spcBef>
                <a:spcPts val="0"/>
              </a:spcBef>
              <a:spcAft>
                <a:spcPts val="1600"/>
              </a:spcAft>
              <a:buSzPct val="100000"/>
              <a:buChar char="■"/>
            </a:pPr>
            <a:r>
              <a:rPr lang="en" sz="1800"/>
              <a:t>~20mA saved</a:t>
            </a:r>
          </a:p>
          <a:p>
            <a:pPr indent="-381000" lvl="0" marL="457200" marR="0" rtl="0" algn="l">
              <a:lnSpc>
                <a:spcPct val="115000"/>
              </a:lnSpc>
              <a:spcBef>
                <a:spcPts val="0"/>
              </a:spcBef>
              <a:spcAft>
                <a:spcPts val="1600"/>
              </a:spcAft>
              <a:buSzPct val="100000"/>
              <a:buChar char="●"/>
            </a:pPr>
            <a:r>
              <a:rPr lang="en" sz="2400"/>
              <a:t>USB/Ethernet/Wifi share same bus!</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2" name="Shape 182"/>
        <p:cNvGrpSpPr/>
        <p:nvPr/>
      </p:nvGrpSpPr>
      <p:grpSpPr>
        <a:xfrm>
          <a:off x="0" y="0"/>
          <a:ext cx="0" cy="0"/>
          <a:chOff x="0" y="0"/>
          <a:chExt cx="0" cy="0"/>
        </a:xfrm>
      </p:grpSpPr>
      <p:sp>
        <p:nvSpPr>
          <p:cNvPr id="183" name="Shape 183"/>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Eliminating Matrix Creator </a:t>
            </a:r>
            <a:r>
              <a:rPr lang="en"/>
              <a:t>Peripherals</a:t>
            </a:r>
            <a:r>
              <a:rPr lang="en"/>
              <a:t> </a:t>
            </a:r>
          </a:p>
        </p:txBody>
      </p:sp>
      <p:sp>
        <p:nvSpPr>
          <p:cNvPr id="184" name="Shape 184"/>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81000" lvl="0" marL="457200" marR="0" rtl="0" algn="l">
              <a:lnSpc>
                <a:spcPct val="115000"/>
              </a:lnSpc>
              <a:spcBef>
                <a:spcPts val="0"/>
              </a:spcBef>
              <a:spcAft>
                <a:spcPts val="1600"/>
              </a:spcAft>
              <a:buSzPct val="100000"/>
              <a:buChar char="●"/>
            </a:pPr>
            <a:r>
              <a:rPr lang="en" sz="2400"/>
              <a:t>Superfluous component interfaces shutdown</a:t>
            </a:r>
          </a:p>
          <a:p>
            <a:pPr indent="-355600" lvl="1" marL="914400" marR="0" rtl="0" algn="l">
              <a:lnSpc>
                <a:spcPct val="115000"/>
              </a:lnSpc>
              <a:spcBef>
                <a:spcPts val="0"/>
              </a:spcBef>
              <a:spcAft>
                <a:spcPts val="1600"/>
              </a:spcAft>
              <a:buSzPct val="100000"/>
              <a:buChar char="○"/>
            </a:pPr>
            <a:r>
              <a:rPr lang="en" sz="2000"/>
              <a:t>ZigBee</a:t>
            </a:r>
          </a:p>
          <a:p>
            <a:pPr indent="-355600" lvl="1" marL="914400" marR="0" rtl="0" algn="l">
              <a:lnSpc>
                <a:spcPct val="115000"/>
              </a:lnSpc>
              <a:spcBef>
                <a:spcPts val="0"/>
              </a:spcBef>
              <a:spcAft>
                <a:spcPts val="1600"/>
              </a:spcAft>
              <a:buSzPct val="100000"/>
              <a:buChar char="○"/>
            </a:pPr>
            <a:r>
              <a:rPr lang="en" sz="2000"/>
              <a:t>Z-Wave</a:t>
            </a:r>
          </a:p>
          <a:p>
            <a:pPr indent="-355600" lvl="1" marL="914400" marR="0" rtl="0" algn="l">
              <a:lnSpc>
                <a:spcPct val="115000"/>
              </a:lnSpc>
              <a:spcBef>
                <a:spcPts val="0"/>
              </a:spcBef>
              <a:spcAft>
                <a:spcPts val="1600"/>
              </a:spcAft>
              <a:buSzPct val="100000"/>
              <a:buChar char="○"/>
            </a:pPr>
            <a:r>
              <a:rPr lang="en" sz="2000"/>
              <a:t>MCU</a:t>
            </a:r>
          </a:p>
          <a:p>
            <a:pPr indent="-355600" lvl="1" marL="914400" marR="0" rtl="0" algn="l">
              <a:lnSpc>
                <a:spcPct val="115000"/>
              </a:lnSpc>
              <a:spcBef>
                <a:spcPts val="0"/>
              </a:spcBef>
              <a:spcAft>
                <a:spcPts val="1600"/>
              </a:spcAft>
              <a:buSzPct val="100000"/>
              <a:buChar char="○"/>
            </a:pPr>
            <a:r>
              <a:rPr lang="en" sz="2000"/>
              <a:t>IR Transmitter/Receiver</a:t>
            </a:r>
          </a:p>
          <a:p>
            <a:pPr indent="-381000" lvl="0" marL="457200" marR="0" rtl="0" algn="l">
              <a:lnSpc>
                <a:spcPct val="115000"/>
              </a:lnSpc>
              <a:spcBef>
                <a:spcPts val="0"/>
              </a:spcBef>
              <a:spcAft>
                <a:spcPts val="1600"/>
              </a:spcAft>
              <a:buSzPct val="100000"/>
              <a:buChar char="●"/>
            </a:pPr>
            <a:r>
              <a:rPr lang="en" sz="2400"/>
              <a:t>Must leave on FPGA</a:t>
            </a:r>
          </a:p>
          <a:p>
            <a:pPr indent="-355600" lvl="1" marL="914400" marR="0" rtl="0" algn="l">
              <a:lnSpc>
                <a:spcPct val="115000"/>
              </a:lnSpc>
              <a:spcBef>
                <a:spcPts val="0"/>
              </a:spcBef>
              <a:spcAft>
                <a:spcPts val="1600"/>
              </a:spcAft>
              <a:buSzPct val="100000"/>
              <a:buChar char="○"/>
            </a:pPr>
            <a:r>
              <a:rPr lang="en" sz="2000"/>
              <a:t>Communicates with Pi via SPI</a:t>
            </a:r>
          </a:p>
          <a:p>
            <a:pPr indent="-381000" lvl="0" marL="457200" marR="0" rtl="0" algn="l">
              <a:lnSpc>
                <a:spcPct val="115000"/>
              </a:lnSpc>
              <a:spcBef>
                <a:spcPts val="0"/>
              </a:spcBef>
              <a:spcAft>
                <a:spcPts val="1600"/>
              </a:spcAft>
              <a:buSzPct val="100000"/>
              <a:buChar char="●"/>
            </a:pPr>
            <a:r>
              <a:rPr lang="en" sz="2400"/>
              <a:t>Power savings: ~20mA</a:t>
            </a:r>
          </a:p>
        </p:txBody>
      </p:sp>
      <p:pic>
        <p:nvPicPr>
          <p:cNvPr descr="IMG_0977.jpg" id="185" name="Shape 185"/>
          <p:cNvPicPr preferRelativeResize="0"/>
          <p:nvPr/>
        </p:nvPicPr>
        <p:blipFill>
          <a:blip r:embed="rId3">
            <a:alphaModFix/>
          </a:blip>
          <a:stretch>
            <a:fillRect/>
          </a:stretch>
        </p:blipFill>
        <p:spPr>
          <a:xfrm>
            <a:off x="5804124" y="1632274"/>
            <a:ext cx="3093998" cy="3233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 name="Shape 64"/>
        <p:cNvGrpSpPr/>
        <p:nvPr/>
      </p:nvGrpSpPr>
      <p:grpSpPr>
        <a:xfrm>
          <a:off x="0" y="0"/>
          <a:ext cx="0" cy="0"/>
          <a:chOff x="0" y="0"/>
          <a:chExt cx="0" cy="0"/>
        </a:xfrm>
      </p:grpSpPr>
      <p:sp>
        <p:nvSpPr>
          <p:cNvPr id="65" name="Shape 6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Problem Statement</a:t>
            </a:r>
          </a:p>
        </p:txBody>
      </p:sp>
      <p:sp>
        <p:nvSpPr>
          <p:cNvPr id="66" name="Shape 66"/>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81000" lvl="0" marL="457200" rtl="0">
              <a:spcBef>
                <a:spcPts val="0"/>
              </a:spcBef>
              <a:buSzPct val="100000"/>
              <a:buChar char="●"/>
            </a:pPr>
            <a:r>
              <a:rPr lang="en" sz="2400"/>
              <a:t>Current classification methods are usually</a:t>
            </a:r>
          </a:p>
          <a:p>
            <a:pPr indent="-342900" lvl="1" marL="914400" rtl="0">
              <a:spcBef>
                <a:spcPts val="0"/>
              </a:spcBef>
              <a:buSzPct val="100000"/>
              <a:buChar char="○"/>
            </a:pPr>
            <a:r>
              <a:rPr lang="en" sz="1800"/>
              <a:t>High Power</a:t>
            </a:r>
          </a:p>
          <a:p>
            <a:pPr indent="-342900" lvl="1" marL="914400" rtl="0">
              <a:spcBef>
                <a:spcPts val="0"/>
              </a:spcBef>
              <a:buSzPct val="100000"/>
              <a:buChar char="○"/>
            </a:pPr>
            <a:r>
              <a:rPr lang="en" sz="1800"/>
              <a:t>Immobile</a:t>
            </a:r>
          </a:p>
          <a:p>
            <a:pPr indent="-381000" lvl="0" marL="457200" rtl="0">
              <a:spcBef>
                <a:spcPts val="0"/>
              </a:spcBef>
              <a:buSzPct val="100000"/>
              <a:buChar char="●"/>
            </a:pPr>
            <a:r>
              <a:rPr lang="en" sz="2400"/>
              <a:t>Solution:</a:t>
            </a:r>
          </a:p>
          <a:p>
            <a:pPr indent="-342900" lvl="1" marL="914400" rtl="0">
              <a:spcBef>
                <a:spcPts val="0"/>
              </a:spcBef>
              <a:buSzPct val="100000"/>
              <a:buChar char="○"/>
            </a:pPr>
            <a:r>
              <a:rPr lang="en" sz="1800"/>
              <a:t>Design a low-power, mobile conversation classifier</a:t>
            </a:r>
          </a:p>
          <a:p>
            <a:pPr indent="-342900" lvl="1" marL="914400">
              <a:spcBef>
                <a:spcPts val="0"/>
              </a:spcBef>
              <a:buSzPct val="100000"/>
              <a:buChar char="○"/>
            </a:pPr>
            <a:r>
              <a:rPr lang="en" sz="1800"/>
              <a:t>Utilize new Matrix Creator and interface with Raspberry Pi</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9" name="Shape 189"/>
        <p:cNvGrpSpPr/>
        <p:nvPr/>
      </p:nvGrpSpPr>
      <p:grpSpPr>
        <a:xfrm>
          <a:off x="0" y="0"/>
          <a:ext cx="0" cy="0"/>
          <a:chOff x="0" y="0"/>
          <a:chExt cx="0" cy="0"/>
        </a:xfrm>
      </p:grpSpPr>
      <p:sp>
        <p:nvSpPr>
          <p:cNvPr id="190" name="Shape 190"/>
          <p:cNvSpPr txBox="1"/>
          <p:nvPr>
            <p:ph type="title"/>
          </p:nvPr>
        </p:nvSpPr>
        <p:spPr>
          <a:xfrm>
            <a:off x="311700" y="243325"/>
            <a:ext cx="8520600" cy="572700"/>
          </a:xfrm>
          <a:prstGeom prst="rect">
            <a:avLst/>
          </a:prstGeom>
        </p:spPr>
        <p:txBody>
          <a:bodyPr anchorCtr="0" anchor="t" bIns="91425" lIns="91425" rIns="91425" tIns="91425">
            <a:noAutofit/>
          </a:bodyPr>
          <a:lstStyle/>
          <a:p>
            <a:pPr lvl="0" rtl="0">
              <a:spcBef>
                <a:spcPts val="0"/>
              </a:spcBef>
              <a:buNone/>
            </a:pPr>
            <a:r>
              <a:rPr lang="en"/>
              <a:t>Overall Power Saving</a:t>
            </a:r>
          </a:p>
        </p:txBody>
      </p:sp>
      <p:sp>
        <p:nvSpPr>
          <p:cNvPr id="191" name="Shape 191"/>
          <p:cNvSpPr txBox="1"/>
          <p:nvPr>
            <p:ph idx="1" type="body"/>
          </p:nvPr>
        </p:nvSpPr>
        <p:spPr>
          <a:xfrm>
            <a:off x="311700" y="950750"/>
            <a:ext cx="8520600" cy="3416400"/>
          </a:xfrm>
          <a:prstGeom prst="rect">
            <a:avLst/>
          </a:prstGeom>
        </p:spPr>
        <p:txBody>
          <a:bodyPr anchorCtr="0" anchor="t" bIns="91425" lIns="91425" rIns="91425" tIns="91425">
            <a:noAutofit/>
          </a:bodyPr>
          <a:lstStyle/>
          <a:p>
            <a:pPr indent="-381000" lvl="0" marL="457200" marR="0" rtl="0" algn="l">
              <a:lnSpc>
                <a:spcPct val="115000"/>
              </a:lnSpc>
              <a:spcBef>
                <a:spcPts val="0"/>
              </a:spcBef>
              <a:spcAft>
                <a:spcPts val="1600"/>
              </a:spcAft>
              <a:buClr>
                <a:schemeClr val="accent3"/>
              </a:buClr>
              <a:buSzPct val="100000"/>
              <a:buFont typeface="Proxima Nova"/>
              <a:buChar char="●"/>
            </a:pPr>
            <a:r>
              <a:rPr lang="en" sz="2400"/>
              <a:t>Initial idle power</a:t>
            </a:r>
          </a:p>
          <a:p>
            <a:pPr indent="-381000" lvl="1" marL="914400" marR="0" rtl="0" algn="l">
              <a:lnSpc>
                <a:spcPct val="115000"/>
              </a:lnSpc>
              <a:spcBef>
                <a:spcPts val="0"/>
              </a:spcBef>
              <a:spcAft>
                <a:spcPts val="1600"/>
              </a:spcAft>
              <a:buSzPct val="100000"/>
              <a:buChar char="○"/>
            </a:pPr>
            <a:r>
              <a:rPr lang="en" sz="2400"/>
              <a:t>0.55A</a:t>
            </a:r>
          </a:p>
          <a:p>
            <a:pPr indent="-381000" lvl="0" marL="457200" marR="0" rtl="0" algn="l">
              <a:lnSpc>
                <a:spcPct val="115000"/>
              </a:lnSpc>
              <a:spcBef>
                <a:spcPts val="0"/>
              </a:spcBef>
              <a:spcAft>
                <a:spcPts val="1600"/>
              </a:spcAft>
              <a:buSzPct val="100000"/>
              <a:buChar char="●"/>
            </a:pPr>
            <a:r>
              <a:rPr lang="en" sz="2400"/>
              <a:t>Biggest power savers</a:t>
            </a:r>
          </a:p>
          <a:p>
            <a:pPr indent="-381000" lvl="1" marL="914400" marR="0" rtl="0" algn="l">
              <a:lnSpc>
                <a:spcPct val="115000"/>
              </a:lnSpc>
              <a:spcBef>
                <a:spcPts val="0"/>
              </a:spcBef>
              <a:spcAft>
                <a:spcPts val="1600"/>
              </a:spcAft>
              <a:buSzPct val="100000"/>
              <a:buChar char="○"/>
            </a:pPr>
            <a:r>
              <a:rPr lang="en" sz="2400"/>
              <a:t>HDMI: ~20mA</a:t>
            </a:r>
          </a:p>
          <a:p>
            <a:pPr indent="-381000" lvl="1" marL="914400" marR="0" rtl="0" algn="l">
              <a:lnSpc>
                <a:spcPct val="115000"/>
              </a:lnSpc>
              <a:spcBef>
                <a:spcPts val="0"/>
              </a:spcBef>
              <a:spcAft>
                <a:spcPts val="1600"/>
              </a:spcAft>
              <a:buSzPct val="100000"/>
              <a:buChar char="○"/>
            </a:pPr>
            <a:r>
              <a:rPr lang="en" sz="2400"/>
              <a:t>BLE: ~5mA</a:t>
            </a:r>
          </a:p>
          <a:p>
            <a:pPr indent="-381000" lvl="1" marL="914400" marR="0" rtl="0" algn="l">
              <a:lnSpc>
                <a:spcPct val="115000"/>
              </a:lnSpc>
              <a:spcBef>
                <a:spcPts val="0"/>
              </a:spcBef>
              <a:spcAft>
                <a:spcPts val="1600"/>
              </a:spcAft>
              <a:buSzPct val="100000"/>
              <a:buChar char="○"/>
            </a:pPr>
            <a:r>
              <a:rPr lang="en" sz="2400"/>
              <a:t>Matrix Creator peripherals: ~20mA</a:t>
            </a:r>
          </a:p>
          <a:p>
            <a:pPr indent="-381000" lvl="0" marL="457200" marR="0" rtl="0" algn="l">
              <a:lnSpc>
                <a:spcPct val="115000"/>
              </a:lnSpc>
              <a:spcBef>
                <a:spcPts val="0"/>
              </a:spcBef>
              <a:spcAft>
                <a:spcPts val="1600"/>
              </a:spcAft>
              <a:buSzPct val="100000"/>
              <a:buChar char="●"/>
            </a:pPr>
            <a:r>
              <a:rPr lang="en" sz="2400"/>
              <a:t>Final idle power</a:t>
            </a:r>
          </a:p>
          <a:p>
            <a:pPr indent="-381000" lvl="1" marL="914400" marR="0" rtl="0" algn="l">
              <a:lnSpc>
                <a:spcPct val="115000"/>
              </a:lnSpc>
              <a:spcBef>
                <a:spcPts val="0"/>
              </a:spcBef>
              <a:spcAft>
                <a:spcPts val="1600"/>
              </a:spcAft>
              <a:buSzPct val="100000"/>
              <a:buChar char="○"/>
            </a:pPr>
            <a:r>
              <a:rPr lang="en" sz="2400"/>
              <a:t>0.50-0.51A</a:t>
            </a:r>
          </a:p>
          <a:p>
            <a:pPr indent="-381000" lvl="0" marL="457200" marR="0" rtl="0" algn="l">
              <a:lnSpc>
                <a:spcPct val="115000"/>
              </a:lnSpc>
              <a:spcBef>
                <a:spcPts val="0"/>
              </a:spcBef>
              <a:spcAft>
                <a:spcPts val="1600"/>
              </a:spcAft>
              <a:buSzPct val="100000"/>
              <a:buChar char="●"/>
            </a:pPr>
            <a:r>
              <a:rPr lang="en" sz="2400"/>
              <a:t>Total saving: ~45mA</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5" name="Shape 195"/>
        <p:cNvGrpSpPr/>
        <p:nvPr/>
      </p:nvGrpSpPr>
      <p:grpSpPr>
        <a:xfrm>
          <a:off x="0" y="0"/>
          <a:ext cx="0" cy="0"/>
          <a:chOff x="0" y="0"/>
          <a:chExt cx="0" cy="0"/>
        </a:xfrm>
      </p:grpSpPr>
      <p:sp>
        <p:nvSpPr>
          <p:cNvPr id="196" name="Shape 196"/>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Future Work</a:t>
            </a:r>
          </a:p>
        </p:txBody>
      </p:sp>
      <p:sp>
        <p:nvSpPr>
          <p:cNvPr id="197" name="Shape 197"/>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81000" lvl="0" marL="457200" marR="0" rtl="0" algn="l">
              <a:lnSpc>
                <a:spcPct val="115000"/>
              </a:lnSpc>
              <a:spcBef>
                <a:spcPts val="0"/>
              </a:spcBef>
              <a:spcAft>
                <a:spcPts val="1600"/>
              </a:spcAft>
              <a:buClr>
                <a:schemeClr val="accent3"/>
              </a:buClr>
              <a:buSzPct val="100000"/>
              <a:buFont typeface="Proxima Nova"/>
              <a:buChar char="●"/>
            </a:pPr>
            <a:r>
              <a:rPr lang="en" sz="2400"/>
              <a:t>Speaker diarization / unsupervised learning</a:t>
            </a:r>
          </a:p>
          <a:p>
            <a:pPr indent="-381000" lvl="0" marL="457200" marR="0" rtl="0" algn="l">
              <a:lnSpc>
                <a:spcPct val="115000"/>
              </a:lnSpc>
              <a:spcBef>
                <a:spcPts val="0"/>
              </a:spcBef>
              <a:spcAft>
                <a:spcPts val="1600"/>
              </a:spcAft>
              <a:buClr>
                <a:schemeClr val="accent3"/>
              </a:buClr>
              <a:buSzPct val="100000"/>
              <a:buFont typeface="Proxima Nova"/>
              <a:buChar char="●"/>
            </a:pPr>
            <a:r>
              <a:rPr lang="en" sz="2400"/>
              <a:t>Differentiate conversations and provide more detailed report</a:t>
            </a:r>
          </a:p>
          <a:p>
            <a:pPr indent="-355600" lvl="1" marL="914400" marR="0" rtl="0" algn="l">
              <a:lnSpc>
                <a:spcPct val="115000"/>
              </a:lnSpc>
              <a:spcBef>
                <a:spcPts val="0"/>
              </a:spcBef>
              <a:spcAft>
                <a:spcPts val="1600"/>
              </a:spcAft>
              <a:buSzPct val="100000"/>
              <a:buChar char="○"/>
            </a:pPr>
            <a:r>
              <a:rPr lang="en" sz="2000"/>
              <a:t>i.e. </a:t>
            </a:r>
            <a:r>
              <a:rPr i="1" lang="en" sz="2000"/>
              <a:t>'Person X spoke from t</a:t>
            </a:r>
            <a:r>
              <a:rPr baseline="-25000" i="1" lang="en" sz="2000"/>
              <a:t>1</a:t>
            </a:r>
            <a:r>
              <a:rPr i="1" lang="en" sz="2000"/>
              <a:t>-t</a:t>
            </a:r>
            <a:r>
              <a:rPr baseline="-25000" i="1" lang="en" sz="2000"/>
              <a:t>2</a:t>
            </a:r>
            <a:r>
              <a:rPr i="1" lang="en" sz="2000"/>
              <a:t> during conversation C, which took place from T</a:t>
            </a:r>
            <a:r>
              <a:rPr baseline="-25000" i="1" lang="en" sz="2000"/>
              <a:t>1</a:t>
            </a:r>
            <a:r>
              <a:rPr i="1" lang="en" sz="2000"/>
              <a:t>-T</a:t>
            </a:r>
            <a:r>
              <a:rPr baseline="-25000" i="1" lang="en" sz="2000"/>
              <a:t>2</a:t>
            </a:r>
            <a:r>
              <a:rPr i="1" lang="en" sz="2000"/>
              <a:t>’</a:t>
            </a:r>
          </a:p>
          <a:p>
            <a:pPr indent="-381000" lvl="0" marL="457200" marR="0" rtl="0" algn="l">
              <a:lnSpc>
                <a:spcPct val="115000"/>
              </a:lnSpc>
              <a:spcBef>
                <a:spcPts val="0"/>
              </a:spcBef>
              <a:spcAft>
                <a:spcPts val="1600"/>
              </a:spcAft>
              <a:buSzPct val="100000"/>
              <a:buChar char="●"/>
            </a:pPr>
            <a:r>
              <a:rPr lang="en" sz="2400"/>
              <a:t>Measure energy threshold using only one microphone</a:t>
            </a:r>
          </a:p>
          <a:p>
            <a:pPr indent="-381000" lvl="0" marL="457200" marR="0" rtl="0" algn="l">
              <a:lnSpc>
                <a:spcPct val="115000"/>
              </a:lnSpc>
              <a:spcBef>
                <a:spcPts val="0"/>
              </a:spcBef>
              <a:spcAft>
                <a:spcPts val="1600"/>
              </a:spcAft>
              <a:buSzPct val="100000"/>
              <a:buChar char="●"/>
            </a:pPr>
            <a:r>
              <a:rPr lang="en" sz="2400"/>
              <a:t>Independent Component Analysis</a:t>
            </a:r>
          </a:p>
          <a:p>
            <a:pPr indent="-381000" lvl="1" marL="914400" marR="0" rtl="0" algn="l">
              <a:lnSpc>
                <a:spcPct val="115000"/>
              </a:lnSpc>
              <a:spcBef>
                <a:spcPts val="0"/>
              </a:spcBef>
              <a:spcAft>
                <a:spcPts val="1600"/>
              </a:spcAft>
              <a:buSzPct val="100000"/>
              <a:buChar char="○"/>
            </a:pPr>
            <a:r>
              <a:rPr lang="en" sz="2400"/>
              <a:t>Separate out speakers speaking at same time</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1" name="Shape 201"/>
        <p:cNvGrpSpPr/>
        <p:nvPr/>
      </p:nvGrpSpPr>
      <p:grpSpPr>
        <a:xfrm>
          <a:off x="0" y="0"/>
          <a:ext cx="0" cy="0"/>
          <a:chOff x="0" y="0"/>
          <a:chExt cx="0" cy="0"/>
        </a:xfrm>
      </p:grpSpPr>
      <p:sp>
        <p:nvSpPr>
          <p:cNvPr id="202" name="Shape 20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Final Notes</a:t>
            </a:r>
          </a:p>
        </p:txBody>
      </p:sp>
      <p:sp>
        <p:nvSpPr>
          <p:cNvPr id="203" name="Shape 203"/>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81000" lvl="0" marL="457200" rtl="0">
              <a:spcBef>
                <a:spcPts val="0"/>
              </a:spcBef>
              <a:buSzPct val="100000"/>
              <a:buChar char="●"/>
            </a:pPr>
            <a:r>
              <a:rPr lang="en" sz="2400"/>
              <a:t>Combined power consumption of Pi and Matrix Creator is too high for battery operated classification device</a:t>
            </a:r>
          </a:p>
          <a:p>
            <a:pPr indent="-381000" lvl="0" marL="457200" rtl="0">
              <a:spcBef>
                <a:spcPts val="0"/>
              </a:spcBef>
              <a:buSzPct val="100000"/>
              <a:buChar char="●"/>
            </a:pPr>
            <a:r>
              <a:rPr lang="en" sz="2400"/>
              <a:t>Matrix Creator provides extra, power sucking features</a:t>
            </a:r>
          </a:p>
          <a:p>
            <a:pPr indent="0" lvl="0" marL="0">
              <a:spcBef>
                <a:spcPts val="0"/>
              </a:spcBef>
              <a:buNone/>
            </a:pPr>
            <a:r>
              <a:t/>
            </a:r>
            <a:endParaRPr sz="2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7" name="Shape 207"/>
        <p:cNvGrpSpPr/>
        <p:nvPr/>
      </p:nvGrpSpPr>
      <p:grpSpPr>
        <a:xfrm>
          <a:off x="0" y="0"/>
          <a:ext cx="0" cy="0"/>
          <a:chOff x="0" y="0"/>
          <a:chExt cx="0" cy="0"/>
        </a:xfrm>
      </p:grpSpPr>
      <p:sp>
        <p:nvSpPr>
          <p:cNvPr id="208" name="Shape 20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Conclusion</a:t>
            </a:r>
          </a:p>
        </p:txBody>
      </p:sp>
      <p:sp>
        <p:nvSpPr>
          <p:cNvPr id="209" name="Shape 209"/>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81000" lvl="0" marL="457200" rtl="0">
              <a:spcBef>
                <a:spcPts val="0"/>
              </a:spcBef>
              <a:buSzPct val="100000"/>
              <a:buChar char="●"/>
            </a:pPr>
            <a:r>
              <a:rPr lang="en" sz="2400"/>
              <a:t>Three person speaker classification achieved via:</a:t>
            </a:r>
          </a:p>
          <a:p>
            <a:pPr indent="-355600" lvl="1" marL="914400" rtl="0">
              <a:spcBef>
                <a:spcPts val="0"/>
              </a:spcBef>
              <a:buSzPct val="100000"/>
              <a:buChar char="○"/>
            </a:pPr>
            <a:r>
              <a:rPr lang="en" sz="2000"/>
              <a:t>Matrix Creator microphone array</a:t>
            </a:r>
          </a:p>
          <a:p>
            <a:pPr indent="-355600" lvl="1" marL="914400" rtl="0">
              <a:spcBef>
                <a:spcPts val="0"/>
              </a:spcBef>
              <a:buSzPct val="100000"/>
              <a:buChar char="○"/>
            </a:pPr>
            <a:r>
              <a:rPr lang="en" sz="2000"/>
              <a:t>Voice filtering</a:t>
            </a:r>
          </a:p>
          <a:p>
            <a:pPr indent="-355600" lvl="1" marL="914400" rtl="0">
              <a:spcBef>
                <a:spcPts val="0"/>
              </a:spcBef>
              <a:buSzPct val="100000"/>
              <a:buChar char="○"/>
            </a:pPr>
            <a:r>
              <a:rPr lang="en" sz="2000"/>
              <a:t>SVM</a:t>
            </a:r>
          </a:p>
          <a:p>
            <a:pPr indent="-381000" lvl="0" marL="457200" rtl="0">
              <a:spcBef>
                <a:spcPts val="0"/>
              </a:spcBef>
              <a:buSzPct val="100000"/>
              <a:buChar char="●"/>
            </a:pPr>
            <a:r>
              <a:rPr lang="en" sz="2400"/>
              <a:t>Power consumption improved but not suitable for battery operation</a:t>
            </a:r>
          </a:p>
          <a:p>
            <a:pPr indent="-355600" lvl="1" marL="914400">
              <a:spcBef>
                <a:spcPts val="0"/>
              </a:spcBef>
              <a:buSzPct val="100000"/>
              <a:buChar char="○"/>
            </a:pPr>
            <a:r>
              <a:rPr lang="en" sz="2000"/>
              <a:t>Lack of true sleep mode inhibited idle power performance</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3" name="Shape 213"/>
        <p:cNvGrpSpPr/>
        <p:nvPr/>
      </p:nvGrpSpPr>
      <p:grpSpPr>
        <a:xfrm>
          <a:off x="0" y="0"/>
          <a:ext cx="0" cy="0"/>
          <a:chOff x="0" y="0"/>
          <a:chExt cx="0" cy="0"/>
        </a:xfrm>
      </p:grpSpPr>
      <p:sp>
        <p:nvSpPr>
          <p:cNvPr id="214" name="Shape 214"/>
          <p:cNvSpPr txBox="1"/>
          <p:nvPr>
            <p:ph type="title"/>
          </p:nvPr>
        </p:nvSpPr>
        <p:spPr>
          <a:xfrm>
            <a:off x="3601200" y="2285400"/>
            <a:ext cx="1941600" cy="572700"/>
          </a:xfrm>
          <a:prstGeom prst="rect">
            <a:avLst/>
          </a:prstGeom>
        </p:spPr>
        <p:txBody>
          <a:bodyPr anchorCtr="0" anchor="t" bIns="91425" lIns="91425" rIns="91425" tIns="91425">
            <a:noAutofit/>
          </a:bodyPr>
          <a:lstStyle/>
          <a:p>
            <a:pPr lvl="0">
              <a:spcBef>
                <a:spcPts val="0"/>
              </a:spcBef>
              <a:buNone/>
            </a:pPr>
            <a:r>
              <a:rPr lang="en"/>
              <a:t>Questions?</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8" name="Shape 218"/>
        <p:cNvGrpSpPr/>
        <p:nvPr/>
      </p:nvGrpSpPr>
      <p:grpSpPr>
        <a:xfrm>
          <a:off x="0" y="0"/>
          <a:ext cx="0" cy="0"/>
          <a:chOff x="0" y="0"/>
          <a:chExt cx="0" cy="0"/>
        </a:xfrm>
      </p:grpSpPr>
      <p:sp>
        <p:nvSpPr>
          <p:cNvPr descr="closer look at current consumption" id="219" name="Shape 219" title="Energy-Aware Conversation Classifier">
            <a:hlinkClick r:id="rId3"/>
          </p:cNvPr>
          <p:cNvSpPr/>
          <p:nvPr/>
        </p:nvSpPr>
        <p:spPr>
          <a:xfrm>
            <a:off x="1361462" y="163850"/>
            <a:ext cx="6421075" cy="4815800"/>
          </a:xfrm>
          <a:prstGeom prst="rect">
            <a:avLst/>
          </a:prstGeom>
          <a:blipFill>
            <a:blip r:embed="rId4">
              <a:alphaModFix/>
            </a:blip>
            <a:stretch>
              <a:fillRect/>
            </a:stretch>
          </a:blipFill>
          <a:ln>
            <a:noFill/>
          </a:ln>
        </p:spPr>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 name="Shape 70"/>
        <p:cNvGrpSpPr/>
        <p:nvPr/>
      </p:nvGrpSpPr>
      <p:grpSpPr>
        <a:xfrm>
          <a:off x="0" y="0"/>
          <a:ext cx="0" cy="0"/>
          <a:chOff x="0" y="0"/>
          <a:chExt cx="0" cy="0"/>
        </a:xfrm>
      </p:grpSpPr>
      <p:sp>
        <p:nvSpPr>
          <p:cNvPr id="71" name="Shape 7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Requirements &amp; Constraints</a:t>
            </a:r>
          </a:p>
        </p:txBody>
      </p:sp>
      <p:sp>
        <p:nvSpPr>
          <p:cNvPr id="72" name="Shape 72"/>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81000" lvl="0" marL="457200" rtl="0">
              <a:spcBef>
                <a:spcPts val="0"/>
              </a:spcBef>
              <a:buSzPct val="100000"/>
              <a:buChar char="●"/>
            </a:pPr>
            <a:r>
              <a:rPr lang="en" sz="2400"/>
              <a:t>The system will:</a:t>
            </a:r>
          </a:p>
          <a:p>
            <a:pPr indent="-342900" lvl="1" marL="914400" rtl="0">
              <a:spcBef>
                <a:spcPts val="0"/>
              </a:spcBef>
              <a:buSzPct val="100000"/>
              <a:buChar char="○"/>
            </a:pPr>
            <a:r>
              <a:rPr lang="en" sz="1800"/>
              <a:t>Identify speakers</a:t>
            </a:r>
          </a:p>
          <a:p>
            <a:pPr indent="-342900" lvl="1" marL="914400" rtl="0">
              <a:spcBef>
                <a:spcPts val="0"/>
              </a:spcBef>
              <a:buSzPct val="100000"/>
              <a:buChar char="○"/>
            </a:pPr>
            <a:r>
              <a:rPr lang="en" sz="1800"/>
              <a:t>Track speaking duration</a:t>
            </a:r>
          </a:p>
          <a:p>
            <a:pPr indent="-381000" lvl="0" marL="457200" rtl="0">
              <a:spcBef>
                <a:spcPts val="0"/>
              </a:spcBef>
              <a:buSzPct val="100000"/>
              <a:buChar char="●"/>
            </a:pPr>
            <a:r>
              <a:rPr lang="en" sz="2400"/>
              <a:t>The system will be:</a:t>
            </a:r>
          </a:p>
          <a:p>
            <a:pPr indent="-342900" lvl="1" marL="914400" rtl="0">
              <a:spcBef>
                <a:spcPts val="0"/>
              </a:spcBef>
              <a:buSzPct val="100000"/>
              <a:buChar char="○"/>
            </a:pPr>
            <a:r>
              <a:rPr lang="en" sz="1800"/>
              <a:t>Low power</a:t>
            </a:r>
          </a:p>
          <a:p>
            <a:pPr indent="-342900" lvl="1" marL="914400" rtl="0">
              <a:spcBef>
                <a:spcPts val="0"/>
              </a:spcBef>
              <a:buSzPct val="100000"/>
              <a:buChar char="○"/>
            </a:pPr>
            <a:r>
              <a:rPr lang="en" sz="1800"/>
              <a:t>Mobile</a:t>
            </a:r>
          </a:p>
          <a:p>
            <a:pPr indent="-381000" lvl="0" marL="457200" rtl="0">
              <a:spcBef>
                <a:spcPts val="0"/>
              </a:spcBef>
              <a:buSzPct val="100000"/>
              <a:buChar char="●"/>
            </a:pPr>
            <a:r>
              <a:rPr lang="en" sz="2400"/>
              <a:t>Constraints</a:t>
            </a:r>
          </a:p>
          <a:p>
            <a:pPr indent="-342900" lvl="1" marL="914400" rtl="0">
              <a:spcBef>
                <a:spcPts val="0"/>
              </a:spcBef>
              <a:buSzPct val="100000"/>
              <a:buChar char="○"/>
            </a:pPr>
            <a:r>
              <a:rPr lang="en" sz="1800"/>
              <a:t>System will be developed on:</a:t>
            </a:r>
          </a:p>
          <a:p>
            <a:pPr indent="-228600" lvl="2" marL="1371600" rtl="0">
              <a:spcBef>
                <a:spcPts val="0"/>
              </a:spcBef>
              <a:buChar char="■"/>
            </a:pPr>
            <a:r>
              <a:rPr lang="en"/>
              <a:t>Matrix Creator</a:t>
            </a:r>
          </a:p>
          <a:p>
            <a:pPr indent="-228600" lvl="2" marL="1371600" rtl="0">
              <a:spcBef>
                <a:spcPts val="0"/>
              </a:spcBef>
              <a:buChar char="■"/>
            </a:pPr>
            <a:r>
              <a:rPr lang="en"/>
              <a:t>Raspberry Pi</a:t>
            </a:r>
          </a:p>
        </p:txBody>
      </p:sp>
      <p:pic>
        <p:nvPicPr>
          <p:cNvPr id="73" name="Shape 73"/>
          <p:cNvPicPr preferRelativeResize="0"/>
          <p:nvPr/>
        </p:nvPicPr>
        <p:blipFill>
          <a:blip r:embed="rId3">
            <a:alphaModFix/>
          </a:blip>
          <a:stretch>
            <a:fillRect/>
          </a:stretch>
        </p:blipFill>
        <p:spPr>
          <a:xfrm>
            <a:off x="5037325" y="1557997"/>
            <a:ext cx="3794974" cy="2605350"/>
          </a:xfrm>
          <a:prstGeom prst="rect">
            <a:avLst/>
          </a:prstGeom>
          <a:noFill/>
          <a:ln>
            <a:noFill/>
          </a:ln>
        </p:spPr>
      </p:pic>
      <p:sp>
        <p:nvSpPr>
          <p:cNvPr id="74" name="Shape 74"/>
          <p:cNvSpPr txBox="1"/>
          <p:nvPr/>
        </p:nvSpPr>
        <p:spPr>
          <a:xfrm>
            <a:off x="5872209" y="1152475"/>
            <a:ext cx="2125199" cy="4749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None/>
            </a:pPr>
            <a:r>
              <a:rPr lang="en" sz="2400">
                <a:solidFill>
                  <a:schemeClr val="accent3"/>
                </a:solidFill>
                <a:latin typeface="Proxima Nova"/>
                <a:ea typeface="Proxima Nova"/>
                <a:cs typeface="Proxima Nova"/>
                <a:sym typeface="Proxima Nova"/>
              </a:rPr>
              <a:t>Matrix Creator</a:t>
            </a:r>
          </a:p>
        </p:txBody>
      </p:sp>
      <p:sp>
        <p:nvSpPr>
          <p:cNvPr id="75" name="Shape 75"/>
          <p:cNvSpPr txBox="1"/>
          <p:nvPr/>
        </p:nvSpPr>
        <p:spPr>
          <a:xfrm>
            <a:off x="5131700" y="4341300"/>
            <a:ext cx="3700500" cy="572700"/>
          </a:xfrm>
          <a:prstGeom prst="rect">
            <a:avLst/>
          </a:prstGeom>
          <a:noFill/>
          <a:ln>
            <a:noFill/>
          </a:ln>
        </p:spPr>
        <p:txBody>
          <a:bodyPr anchorCtr="0" anchor="t" bIns="91425" lIns="91425" rIns="91425" tIns="91425">
            <a:noAutofit/>
          </a:bodyPr>
          <a:lstStyle/>
          <a:p>
            <a:pPr lvl="0">
              <a:spcBef>
                <a:spcPts val="0"/>
              </a:spcBef>
              <a:buNone/>
            </a:pPr>
            <a:r>
              <a:rPr lang="en" sz="800"/>
              <a:t>Source: http://www.electronicproducts.com/Board_Level_Products/Communication_Boards/With_15_built_in_sensors_the_newly_launched_MATRIX_Creator_is_one_of_the_most_IoT_ready_dev_boards_to_date.aspx</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 name="Shape 79"/>
        <p:cNvGrpSpPr/>
        <p:nvPr/>
      </p:nvGrpSpPr>
      <p:grpSpPr>
        <a:xfrm>
          <a:off x="0" y="0"/>
          <a:ext cx="0" cy="0"/>
          <a:chOff x="0" y="0"/>
          <a:chExt cx="0" cy="0"/>
        </a:xfrm>
      </p:grpSpPr>
      <p:sp>
        <p:nvSpPr>
          <p:cNvPr id="80" name="Shape 80"/>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Matrix Creator</a:t>
            </a:r>
          </a:p>
        </p:txBody>
      </p:sp>
      <p:sp>
        <p:nvSpPr>
          <p:cNvPr id="81" name="Shape 81"/>
          <p:cNvSpPr txBox="1"/>
          <p:nvPr>
            <p:ph idx="1" type="body"/>
          </p:nvPr>
        </p:nvSpPr>
        <p:spPr>
          <a:xfrm>
            <a:off x="311700" y="1152475"/>
            <a:ext cx="3911700" cy="3416400"/>
          </a:xfrm>
          <a:prstGeom prst="rect">
            <a:avLst/>
          </a:prstGeom>
        </p:spPr>
        <p:txBody>
          <a:bodyPr anchorCtr="0" anchor="t" bIns="91425" lIns="91425" rIns="91425" tIns="91425">
            <a:noAutofit/>
          </a:bodyPr>
          <a:lstStyle/>
          <a:p>
            <a:pPr indent="-381000" lvl="0" marL="457200" rtl="0">
              <a:spcBef>
                <a:spcPts val="0"/>
              </a:spcBef>
              <a:buSzPct val="100000"/>
              <a:buChar char="●"/>
            </a:pPr>
            <a:r>
              <a:rPr lang="en" sz="2400"/>
              <a:t>Eight microphone array</a:t>
            </a:r>
          </a:p>
          <a:p>
            <a:pPr indent="-381000" lvl="0" marL="457200" rtl="0">
              <a:spcBef>
                <a:spcPts val="0"/>
              </a:spcBef>
              <a:buSzPct val="100000"/>
              <a:buChar char="●"/>
            </a:pPr>
            <a:r>
              <a:rPr lang="en" sz="2400"/>
              <a:t>Developed at Hardware Abstraction Layer (HAL) in C++</a:t>
            </a:r>
          </a:p>
          <a:p>
            <a:pPr indent="-381000" lvl="0" marL="457200" marR="0" rtl="0" algn="l">
              <a:lnSpc>
                <a:spcPct val="115000"/>
              </a:lnSpc>
              <a:spcBef>
                <a:spcPts val="0"/>
              </a:spcBef>
              <a:spcAft>
                <a:spcPts val="1600"/>
              </a:spcAft>
              <a:buClr>
                <a:schemeClr val="accent3"/>
              </a:buClr>
              <a:buSzPct val="100000"/>
              <a:buFont typeface="Proxima Nova"/>
              <a:buChar char="●"/>
            </a:pPr>
            <a:r>
              <a:rPr lang="en" sz="2400"/>
              <a:t>Drivers provide method to send data via SPI to Pi</a:t>
            </a:r>
          </a:p>
          <a:p>
            <a:pPr indent="-381000" lvl="0" marL="457200" marR="0" rtl="0" algn="l">
              <a:lnSpc>
                <a:spcPct val="115000"/>
              </a:lnSpc>
              <a:spcBef>
                <a:spcPts val="0"/>
              </a:spcBef>
              <a:spcAft>
                <a:spcPts val="1600"/>
              </a:spcAft>
              <a:buSzPct val="100000"/>
              <a:buChar char="●"/>
            </a:pPr>
            <a:r>
              <a:rPr lang="en" sz="2400"/>
              <a:t>Developed solely for Pi</a:t>
            </a:r>
          </a:p>
        </p:txBody>
      </p:sp>
      <p:pic>
        <p:nvPicPr>
          <p:cNvPr id="82" name="Shape 82"/>
          <p:cNvPicPr preferRelativeResize="0"/>
          <p:nvPr/>
        </p:nvPicPr>
        <p:blipFill>
          <a:blip r:embed="rId3">
            <a:alphaModFix/>
          </a:blip>
          <a:stretch>
            <a:fillRect/>
          </a:stretch>
        </p:blipFill>
        <p:spPr>
          <a:xfrm>
            <a:off x="4586874" y="1041349"/>
            <a:ext cx="4245425" cy="3060824"/>
          </a:xfrm>
          <a:prstGeom prst="rect">
            <a:avLst/>
          </a:prstGeom>
          <a:noFill/>
          <a:ln>
            <a:noFill/>
          </a:ln>
        </p:spPr>
      </p:pic>
      <p:sp>
        <p:nvSpPr>
          <p:cNvPr id="83" name="Shape 83"/>
          <p:cNvSpPr txBox="1"/>
          <p:nvPr/>
        </p:nvSpPr>
        <p:spPr>
          <a:xfrm>
            <a:off x="5131725" y="4125800"/>
            <a:ext cx="3633600" cy="357300"/>
          </a:xfrm>
          <a:prstGeom prst="rect">
            <a:avLst/>
          </a:prstGeom>
          <a:noFill/>
          <a:ln>
            <a:noFill/>
          </a:ln>
        </p:spPr>
        <p:txBody>
          <a:bodyPr anchorCtr="0" anchor="t" bIns="91425" lIns="91425" rIns="91425" tIns="91425">
            <a:noAutofit/>
          </a:bodyPr>
          <a:lstStyle/>
          <a:p>
            <a:pPr lvl="0">
              <a:spcBef>
                <a:spcPts val="0"/>
              </a:spcBef>
              <a:buNone/>
            </a:pPr>
            <a:r>
              <a:rPr lang="en" sz="800"/>
              <a:t>Source:http://www.instructables.com/id/Build-a-DIY-Amazons-Alexa-With-a-Raspberry-Pi-and-/step2/MATRIX-Creator-MEMS-Microphones/</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 name="Shape 87"/>
        <p:cNvGrpSpPr/>
        <p:nvPr/>
      </p:nvGrpSpPr>
      <p:grpSpPr>
        <a:xfrm>
          <a:off x="0" y="0"/>
          <a:ext cx="0" cy="0"/>
          <a:chOff x="0" y="0"/>
          <a:chExt cx="0" cy="0"/>
        </a:xfrm>
      </p:grpSpPr>
      <p:sp>
        <p:nvSpPr>
          <p:cNvPr id="88" name="Shape 8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Raspberry Pi Zero</a:t>
            </a:r>
          </a:p>
        </p:txBody>
      </p:sp>
      <p:sp>
        <p:nvSpPr>
          <p:cNvPr id="89" name="Shape 89"/>
          <p:cNvSpPr txBox="1"/>
          <p:nvPr>
            <p:ph idx="1" type="body"/>
          </p:nvPr>
        </p:nvSpPr>
        <p:spPr>
          <a:xfrm>
            <a:off x="311700" y="1152475"/>
            <a:ext cx="5374500" cy="3416400"/>
          </a:xfrm>
          <a:prstGeom prst="rect">
            <a:avLst/>
          </a:prstGeom>
        </p:spPr>
        <p:txBody>
          <a:bodyPr anchorCtr="0" anchor="t" bIns="91425" lIns="91425" rIns="91425" tIns="91425">
            <a:noAutofit/>
          </a:bodyPr>
          <a:lstStyle/>
          <a:p>
            <a:pPr indent="-381000" lvl="0" marL="457200" rtl="0">
              <a:spcBef>
                <a:spcPts val="0"/>
              </a:spcBef>
              <a:buSzPct val="100000"/>
              <a:buChar char="●"/>
            </a:pPr>
            <a:r>
              <a:rPr lang="en" sz="2400"/>
              <a:t>Simplified version of Pi 3</a:t>
            </a:r>
          </a:p>
          <a:p>
            <a:pPr indent="-381000" lvl="0" marL="457200" rtl="0">
              <a:spcBef>
                <a:spcPts val="0"/>
              </a:spcBef>
              <a:buSzPct val="100000"/>
              <a:buChar char="●"/>
            </a:pPr>
            <a:r>
              <a:rPr lang="en" sz="2400"/>
              <a:t>Single Core</a:t>
            </a:r>
          </a:p>
          <a:p>
            <a:pPr indent="-381000" lvl="0" marL="457200" rtl="0">
              <a:spcBef>
                <a:spcPts val="0"/>
              </a:spcBef>
              <a:buSzPct val="100000"/>
              <a:buChar char="●"/>
            </a:pPr>
            <a:r>
              <a:rPr lang="en" sz="2400"/>
              <a:t>No onboard Wifi chip</a:t>
            </a:r>
          </a:p>
          <a:p>
            <a:pPr indent="-381000" lvl="0" marL="457200" rtl="0">
              <a:spcBef>
                <a:spcPts val="0"/>
              </a:spcBef>
              <a:buSzPct val="100000"/>
              <a:buChar char="●"/>
            </a:pPr>
            <a:r>
              <a:rPr lang="en" sz="2400"/>
              <a:t>Low power tradeoff is computational capability</a:t>
            </a:r>
          </a:p>
          <a:p>
            <a:pPr indent="-381000" lvl="0" marL="457200" rtl="0">
              <a:spcBef>
                <a:spcPts val="0"/>
              </a:spcBef>
              <a:buSzPct val="100000"/>
              <a:buChar char="●"/>
            </a:pPr>
            <a:r>
              <a:rPr lang="en" sz="2400"/>
              <a:t>Classification computation too slow for reasonable latency constraints</a:t>
            </a:r>
          </a:p>
          <a:p>
            <a:pPr indent="0" lvl="0" marL="0" rtl="0">
              <a:spcBef>
                <a:spcPts val="0"/>
              </a:spcBef>
              <a:buNone/>
            </a:pPr>
            <a:r>
              <a:t/>
            </a:r>
            <a:endParaRPr sz="2400"/>
          </a:p>
        </p:txBody>
      </p:sp>
      <p:pic>
        <p:nvPicPr>
          <p:cNvPr id="90" name="Shape 90"/>
          <p:cNvPicPr preferRelativeResize="0"/>
          <p:nvPr/>
        </p:nvPicPr>
        <p:blipFill>
          <a:blip r:embed="rId3">
            <a:alphaModFix/>
          </a:blip>
          <a:stretch>
            <a:fillRect/>
          </a:stretch>
        </p:blipFill>
        <p:spPr>
          <a:xfrm>
            <a:off x="5862174" y="1678437"/>
            <a:ext cx="3153003" cy="2364484"/>
          </a:xfrm>
          <a:prstGeom prst="rect">
            <a:avLst/>
          </a:prstGeom>
          <a:noFill/>
          <a:ln>
            <a:noFill/>
          </a:ln>
        </p:spPr>
      </p:pic>
      <p:sp>
        <p:nvSpPr>
          <p:cNvPr id="91" name="Shape 91"/>
          <p:cNvSpPr txBox="1"/>
          <p:nvPr/>
        </p:nvSpPr>
        <p:spPr>
          <a:xfrm>
            <a:off x="6007225" y="4199750"/>
            <a:ext cx="2862900" cy="448200"/>
          </a:xfrm>
          <a:prstGeom prst="rect">
            <a:avLst/>
          </a:prstGeom>
          <a:noFill/>
          <a:ln>
            <a:noFill/>
          </a:ln>
        </p:spPr>
        <p:txBody>
          <a:bodyPr anchorCtr="0" anchor="t" bIns="91425" lIns="91425" rIns="91425" tIns="91425">
            <a:noAutofit/>
          </a:bodyPr>
          <a:lstStyle/>
          <a:p>
            <a:pPr lvl="0">
              <a:spcBef>
                <a:spcPts val="0"/>
              </a:spcBef>
              <a:buNone/>
            </a:pPr>
            <a:r>
              <a:rPr lang="en" sz="800"/>
              <a:t>Source:</a:t>
            </a:r>
          </a:p>
          <a:p>
            <a:pPr lvl="0">
              <a:spcBef>
                <a:spcPts val="0"/>
              </a:spcBef>
              <a:buNone/>
            </a:pPr>
            <a:r>
              <a:rPr lang="en" sz="800"/>
              <a:t>https://www.raspberrypi.org/blog/zero-grows-camera-connector/</a:t>
            </a:r>
          </a:p>
        </p:txBody>
      </p:sp>
      <p:sp>
        <p:nvSpPr>
          <p:cNvPr id="92" name="Shape 92"/>
          <p:cNvSpPr txBox="1"/>
          <p:nvPr/>
        </p:nvSpPr>
        <p:spPr>
          <a:xfrm>
            <a:off x="6105625" y="1203550"/>
            <a:ext cx="2666100" cy="4749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None/>
            </a:pPr>
            <a:r>
              <a:rPr lang="en" sz="2400">
                <a:solidFill>
                  <a:schemeClr val="accent3"/>
                </a:solidFill>
                <a:latin typeface="Proxima Nova"/>
                <a:ea typeface="Proxima Nova"/>
                <a:cs typeface="Proxima Nova"/>
                <a:sym typeface="Proxima Nova"/>
              </a:rPr>
              <a:t>Raspberry Pi Zero</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 name="Shape 96"/>
        <p:cNvGrpSpPr/>
        <p:nvPr/>
      </p:nvGrpSpPr>
      <p:grpSpPr>
        <a:xfrm>
          <a:off x="0" y="0"/>
          <a:ext cx="0" cy="0"/>
          <a:chOff x="0" y="0"/>
          <a:chExt cx="0" cy="0"/>
        </a:xfrm>
      </p:grpSpPr>
      <p:sp>
        <p:nvSpPr>
          <p:cNvPr id="97" name="Shape 9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Raspberry Pi 3 Model B</a:t>
            </a:r>
          </a:p>
        </p:txBody>
      </p:sp>
      <p:sp>
        <p:nvSpPr>
          <p:cNvPr id="98" name="Shape 98"/>
          <p:cNvSpPr txBox="1"/>
          <p:nvPr>
            <p:ph idx="1" type="body"/>
          </p:nvPr>
        </p:nvSpPr>
        <p:spPr>
          <a:xfrm>
            <a:off x="311700" y="1152475"/>
            <a:ext cx="5492400" cy="3416400"/>
          </a:xfrm>
          <a:prstGeom prst="rect">
            <a:avLst/>
          </a:prstGeom>
        </p:spPr>
        <p:txBody>
          <a:bodyPr anchorCtr="0" anchor="t" bIns="91425" lIns="91425" rIns="91425" tIns="91425">
            <a:noAutofit/>
          </a:bodyPr>
          <a:lstStyle/>
          <a:p>
            <a:pPr indent="-381000" lvl="0" marL="457200" rtl="0">
              <a:spcBef>
                <a:spcPts val="0"/>
              </a:spcBef>
              <a:buSzPct val="100000"/>
              <a:buChar char="●"/>
            </a:pPr>
            <a:r>
              <a:rPr lang="en" sz="2400"/>
              <a:t>1.2GHz Quad-Core CPU</a:t>
            </a:r>
          </a:p>
          <a:p>
            <a:pPr indent="-381000" lvl="0" marL="457200" rtl="0">
              <a:spcBef>
                <a:spcPts val="0"/>
              </a:spcBef>
              <a:buSzPct val="100000"/>
              <a:buChar char="●"/>
            </a:pPr>
            <a:r>
              <a:rPr lang="en" sz="2400"/>
              <a:t>Wifi card built in</a:t>
            </a:r>
          </a:p>
          <a:p>
            <a:pPr indent="-381000" lvl="0" marL="457200" rtl="0">
              <a:spcBef>
                <a:spcPts val="0"/>
              </a:spcBef>
              <a:buSzPct val="100000"/>
              <a:buChar char="●"/>
            </a:pPr>
            <a:r>
              <a:rPr lang="en" sz="2400"/>
              <a:t>4x USB Ports</a:t>
            </a:r>
          </a:p>
          <a:p>
            <a:pPr indent="-381000" lvl="0" marL="457200" rtl="0">
              <a:spcBef>
                <a:spcPts val="0"/>
              </a:spcBef>
              <a:buSzPct val="100000"/>
              <a:buChar char="●"/>
            </a:pPr>
            <a:r>
              <a:rPr lang="en" sz="2400"/>
              <a:t>Higher power</a:t>
            </a:r>
          </a:p>
        </p:txBody>
      </p:sp>
      <p:pic>
        <p:nvPicPr>
          <p:cNvPr id="99" name="Shape 99"/>
          <p:cNvPicPr preferRelativeResize="0"/>
          <p:nvPr/>
        </p:nvPicPr>
        <p:blipFill>
          <a:blip r:embed="rId3">
            <a:alphaModFix/>
          </a:blip>
          <a:stretch>
            <a:fillRect/>
          </a:stretch>
        </p:blipFill>
        <p:spPr>
          <a:xfrm>
            <a:off x="4039724" y="1116648"/>
            <a:ext cx="5009900" cy="3488050"/>
          </a:xfrm>
          <a:prstGeom prst="rect">
            <a:avLst/>
          </a:prstGeom>
          <a:noFill/>
          <a:ln>
            <a:noFill/>
          </a:ln>
        </p:spPr>
      </p:pic>
      <p:sp>
        <p:nvSpPr>
          <p:cNvPr id="100" name="Shape 100"/>
          <p:cNvSpPr txBox="1"/>
          <p:nvPr/>
        </p:nvSpPr>
        <p:spPr>
          <a:xfrm>
            <a:off x="4869475" y="4604700"/>
            <a:ext cx="3350400" cy="322500"/>
          </a:xfrm>
          <a:prstGeom prst="rect">
            <a:avLst/>
          </a:prstGeom>
          <a:noFill/>
          <a:ln>
            <a:noFill/>
          </a:ln>
        </p:spPr>
        <p:txBody>
          <a:bodyPr anchorCtr="0" anchor="t" bIns="91425" lIns="91425" rIns="91425" tIns="91425">
            <a:noAutofit/>
          </a:bodyPr>
          <a:lstStyle/>
          <a:p>
            <a:pPr lvl="0">
              <a:spcBef>
                <a:spcPts val="0"/>
              </a:spcBef>
              <a:buNone/>
            </a:pPr>
            <a:r>
              <a:rPr lang="en" sz="800"/>
              <a:t>Source: https://www.raspberrypi.org/products/raspberry-pi-3-model-b/</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 name="Shape 104"/>
        <p:cNvGrpSpPr/>
        <p:nvPr/>
      </p:nvGrpSpPr>
      <p:grpSpPr>
        <a:xfrm>
          <a:off x="0" y="0"/>
          <a:ext cx="0" cy="0"/>
          <a:chOff x="0" y="0"/>
          <a:chExt cx="0" cy="0"/>
        </a:xfrm>
      </p:grpSpPr>
      <p:sp>
        <p:nvSpPr>
          <p:cNvPr id="105" name="Shape 10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Matrix Creator Data Flow</a:t>
            </a:r>
          </a:p>
        </p:txBody>
      </p:sp>
      <p:pic>
        <p:nvPicPr>
          <p:cNvPr descr="State Machine (MC).png" id="106" name="Shape 106"/>
          <p:cNvPicPr preferRelativeResize="0"/>
          <p:nvPr/>
        </p:nvPicPr>
        <p:blipFill>
          <a:blip r:embed="rId3">
            <a:alphaModFix/>
          </a:blip>
          <a:stretch>
            <a:fillRect/>
          </a:stretch>
        </p:blipFill>
        <p:spPr>
          <a:xfrm>
            <a:off x="290228" y="1400150"/>
            <a:ext cx="8563550" cy="23431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 name="Shape 110"/>
        <p:cNvGrpSpPr/>
        <p:nvPr/>
      </p:nvGrpSpPr>
      <p:grpSpPr>
        <a:xfrm>
          <a:off x="0" y="0"/>
          <a:ext cx="0" cy="0"/>
          <a:chOff x="0" y="0"/>
          <a:chExt cx="0" cy="0"/>
        </a:xfrm>
      </p:grpSpPr>
      <p:sp>
        <p:nvSpPr>
          <p:cNvPr id="111" name="Shape 11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Raspberry Pi Filtering</a:t>
            </a:r>
          </a:p>
        </p:txBody>
      </p:sp>
      <p:sp>
        <p:nvSpPr>
          <p:cNvPr id="112" name="Shape 112"/>
          <p:cNvSpPr txBox="1"/>
          <p:nvPr>
            <p:ph idx="1" type="body"/>
          </p:nvPr>
        </p:nvSpPr>
        <p:spPr>
          <a:xfrm>
            <a:off x="311700" y="1152475"/>
            <a:ext cx="4522500" cy="3416400"/>
          </a:xfrm>
          <a:prstGeom prst="rect">
            <a:avLst/>
          </a:prstGeom>
        </p:spPr>
        <p:txBody>
          <a:bodyPr anchorCtr="0" anchor="t" bIns="91425" lIns="91425" rIns="91425" tIns="91425">
            <a:noAutofit/>
          </a:bodyPr>
          <a:lstStyle/>
          <a:p>
            <a:pPr indent="-381000" lvl="0" marL="457200" rtl="0">
              <a:spcBef>
                <a:spcPts val="0"/>
              </a:spcBef>
              <a:buSzPct val="100000"/>
              <a:buChar char="●"/>
            </a:pPr>
            <a:r>
              <a:rPr lang="en" sz="2400"/>
              <a:t>Initial classification was poor</a:t>
            </a:r>
          </a:p>
          <a:p>
            <a:pPr indent="-381000" lvl="0" marL="457200" rtl="0">
              <a:spcBef>
                <a:spcPts val="0"/>
              </a:spcBef>
              <a:buSzPct val="100000"/>
              <a:buChar char="●"/>
            </a:pPr>
            <a:r>
              <a:rPr lang="en" sz="2400"/>
              <a:t>Added filter</a:t>
            </a:r>
          </a:p>
          <a:p>
            <a:pPr indent="-381000" lvl="0" marL="457200" rtl="0">
              <a:spcBef>
                <a:spcPts val="0"/>
              </a:spcBef>
              <a:buSzPct val="100000"/>
              <a:buChar char="●"/>
            </a:pPr>
            <a:r>
              <a:rPr lang="en" sz="2400"/>
              <a:t>Swept across various bandpass filter frequencies</a:t>
            </a:r>
          </a:p>
          <a:p>
            <a:pPr indent="-381000" lvl="0" marL="457200" rtl="0">
              <a:spcBef>
                <a:spcPts val="0"/>
              </a:spcBef>
              <a:buSzPct val="100000"/>
              <a:buChar char="●"/>
            </a:pPr>
            <a:r>
              <a:rPr lang="en" sz="2400"/>
              <a:t>Selected one which produced best training score</a:t>
            </a:r>
          </a:p>
          <a:p>
            <a:pPr indent="-381000" lvl="1" marL="914400" rtl="0">
              <a:spcBef>
                <a:spcPts val="0"/>
              </a:spcBef>
              <a:buSzPct val="100000"/>
              <a:buChar char="○"/>
            </a:pPr>
            <a:r>
              <a:rPr lang="en" sz="2400"/>
              <a:t>75-3475Hz</a:t>
            </a:r>
          </a:p>
        </p:txBody>
      </p:sp>
      <p:pic>
        <p:nvPicPr>
          <p:cNvPr descr="Bandpass Filter for Classification.png" id="113" name="Shape 113"/>
          <p:cNvPicPr preferRelativeResize="0"/>
          <p:nvPr/>
        </p:nvPicPr>
        <p:blipFill>
          <a:blip r:embed="rId3">
            <a:alphaModFix/>
          </a:blip>
          <a:stretch>
            <a:fillRect/>
          </a:stretch>
        </p:blipFill>
        <p:spPr>
          <a:xfrm>
            <a:off x="4965975" y="1069875"/>
            <a:ext cx="4005001" cy="30037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 name="Shape 117"/>
        <p:cNvGrpSpPr/>
        <p:nvPr/>
      </p:nvGrpSpPr>
      <p:grpSpPr>
        <a:xfrm>
          <a:off x="0" y="0"/>
          <a:ext cx="0" cy="0"/>
          <a:chOff x="0" y="0"/>
          <a:chExt cx="0" cy="0"/>
        </a:xfrm>
      </p:grpSpPr>
      <p:sp>
        <p:nvSpPr>
          <p:cNvPr id="118" name="Shape 11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Raspberry Pi Dataflow</a:t>
            </a:r>
          </a:p>
        </p:txBody>
      </p:sp>
      <p:pic>
        <p:nvPicPr>
          <p:cNvPr descr="State Machine (RPi).png" id="119" name="Shape 119"/>
          <p:cNvPicPr preferRelativeResize="0"/>
          <p:nvPr/>
        </p:nvPicPr>
        <p:blipFill>
          <a:blip r:embed="rId3">
            <a:alphaModFix/>
          </a:blip>
          <a:stretch>
            <a:fillRect/>
          </a:stretch>
        </p:blipFill>
        <p:spPr>
          <a:xfrm>
            <a:off x="229350" y="1491462"/>
            <a:ext cx="8685299" cy="2160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